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93"/>
    <p:sldId id="257" r:id="rId94"/>
    <p:sldId id="258" r:id="rId95"/>
    <p:sldId id="259" r:id="rId96"/>
    <p:sldId id="260" r:id="rId97"/>
    <p:sldId id="261" r:id="rId98"/>
    <p:sldId id="262" r:id="rId99"/>
    <p:sldId id="263" r:id="rId100"/>
    <p:sldId id="264" r:id="rId101"/>
    <p:sldId id="265" r:id="rId102"/>
    <p:sldId id="266" r:id="rId103"/>
    <p:sldId id="267" r:id="rId104"/>
    <p:sldId id="268" r:id="rId105"/>
    <p:sldId id="269" r:id="rId106"/>
    <p:sldId id="270" r:id="rId107"/>
    <p:sldId id="271" r:id="rId108"/>
    <p:sldId id="272" r:id="rId109"/>
    <p:sldId id="273" r:id="rId110"/>
    <p:sldId id="274" r:id="rId111"/>
    <p:sldId id="275" r:id="rId112"/>
    <p:sldId id="276" r:id="rId113"/>
    <p:sldId id="277" r:id="rId114"/>
    <p:sldId id="278" r:id="rId115"/>
    <p:sldId id="279" r:id="rId116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DejaVu Serif" charset="1" panose="02060603050605020204"/>
      <p:regular r:id="rId10"/>
    </p:embeddedFont>
    <p:embeddedFont>
      <p:font typeface="DejaVu Serif Bold" charset="1" panose="02060803050605020204"/>
      <p:regular r:id="rId11"/>
    </p:embeddedFont>
    <p:embeddedFont>
      <p:font typeface="DejaVu Serif Italics" charset="1" panose="020606030503050B0204"/>
      <p:regular r:id="rId12"/>
    </p:embeddedFont>
    <p:embeddedFont>
      <p:font typeface="DejaVu Serif Bold Italics" charset="1" panose="020608030503050B0204"/>
      <p:regular r:id="rId13"/>
    </p:embeddedFont>
    <p:embeddedFont>
      <p:font typeface="Times New Roman" charset="1" panose="02030502070405020303"/>
      <p:regular r:id="rId14"/>
    </p:embeddedFont>
    <p:embeddedFont>
      <p:font typeface="Times New Roman Bold" charset="1" panose="02030802070405020303"/>
      <p:regular r:id="rId15"/>
    </p:embeddedFont>
    <p:embeddedFont>
      <p:font typeface="Times New Roman Italics" charset="1" panose="02030502070405090303"/>
      <p:regular r:id="rId16"/>
    </p:embeddedFont>
    <p:embeddedFont>
      <p:font typeface="Times New Roman Bold Italics" charset="1" panose="02030802070405090303"/>
      <p:regular r:id="rId17"/>
    </p:embeddedFont>
    <p:embeddedFont>
      <p:font typeface="Times New Roman Medium" charset="1" panose="02030502070405020303"/>
      <p:regular r:id="rId18"/>
    </p:embeddedFont>
    <p:embeddedFont>
      <p:font typeface="Times New Roman Medium Italics" charset="1" panose="02030502070405090303"/>
      <p:regular r:id="rId19"/>
    </p:embeddedFont>
    <p:embeddedFont>
      <p:font typeface="Times New Roman Semi-Bold" charset="1" panose="02030702070405020303"/>
      <p:regular r:id="rId20"/>
    </p:embeddedFont>
    <p:embeddedFont>
      <p:font typeface="Times New Roman Semi-Bold Italics" charset="1" panose="02030702070405090303"/>
      <p:regular r:id="rId21"/>
    </p:embeddedFont>
    <p:embeddedFont>
      <p:font typeface="Times New Roman Ultra-Bold" charset="1" panose="02030902070405020303"/>
      <p:regular r:id="rId22"/>
    </p:embeddedFont>
    <p:embeddedFont>
      <p:font typeface="Arial" charset="1" panose="020B0502020202020204"/>
      <p:regular r:id="rId23"/>
    </p:embeddedFont>
    <p:embeddedFont>
      <p:font typeface="Arial Bold" charset="1" panose="020B0802020202020204"/>
      <p:regular r:id="rId24"/>
    </p:embeddedFont>
    <p:embeddedFont>
      <p:font typeface="Arial Italics" charset="1" panose="020B0502020202090204"/>
      <p:regular r:id="rId25"/>
    </p:embeddedFont>
    <p:embeddedFont>
      <p:font typeface="Arial Bold Italics" charset="1" panose="020B0802020202090204"/>
      <p:regular r:id="rId26"/>
    </p:embeddedFont>
    <p:embeddedFont>
      <p:font typeface="TT Rounds Condensed" charset="1" panose="02000506030000020003"/>
      <p:regular r:id="rId27"/>
    </p:embeddedFont>
    <p:embeddedFont>
      <p:font typeface="TT Rounds Condensed Bold" charset="1" panose="02000806030000020003"/>
      <p:regular r:id="rId28"/>
    </p:embeddedFont>
    <p:embeddedFont>
      <p:font typeface="TT Rounds Condensed Italics" charset="1" panose="02000506030000090003"/>
      <p:regular r:id="rId29"/>
    </p:embeddedFont>
    <p:embeddedFont>
      <p:font typeface="TT Rounds Condensed Bold Italics" charset="1" panose="02000806030000090003"/>
      <p:regular r:id="rId30"/>
    </p:embeddedFont>
    <p:embeddedFont>
      <p:font typeface="TT Rounds Condensed Thin" charset="1" panose="02000503020000020003"/>
      <p:regular r:id="rId31"/>
    </p:embeddedFont>
    <p:embeddedFont>
      <p:font typeface="TT Rounds Condensed Thin Italics" charset="1" panose="02000503020000090003"/>
      <p:regular r:id="rId32"/>
    </p:embeddedFont>
    <p:embeddedFont>
      <p:font typeface="TT Rounds Condensed Heavy" charset="1" panose="02000506030000020003"/>
      <p:regular r:id="rId33"/>
    </p:embeddedFont>
    <p:embeddedFont>
      <p:font typeface="TT Rounds Condensed Heavy Italics" charset="1" panose="02000506000000090003"/>
      <p:regular r:id="rId34"/>
    </p:embeddedFont>
    <p:embeddedFont>
      <p:font typeface="Poppins" charset="1" panose="00000500000000000000"/>
      <p:regular r:id="rId35"/>
    </p:embeddedFont>
    <p:embeddedFont>
      <p:font typeface="Poppins Bold" charset="1" panose="00000800000000000000"/>
      <p:regular r:id="rId36"/>
    </p:embeddedFont>
    <p:embeddedFont>
      <p:font typeface="Poppins Italics" charset="1" panose="00000500000000000000"/>
      <p:regular r:id="rId37"/>
    </p:embeddedFont>
    <p:embeddedFont>
      <p:font typeface="Poppins Bold Italics" charset="1" panose="00000800000000000000"/>
      <p:regular r:id="rId38"/>
    </p:embeddedFont>
    <p:embeddedFont>
      <p:font typeface="Poppins Thin" charset="1" panose="00000300000000000000"/>
      <p:regular r:id="rId39"/>
    </p:embeddedFont>
    <p:embeddedFont>
      <p:font typeface="Poppins Thin Italics" charset="1" panose="00000300000000000000"/>
      <p:regular r:id="rId40"/>
    </p:embeddedFont>
    <p:embeddedFont>
      <p:font typeface="Poppins Extra-Light" charset="1" panose="00000300000000000000"/>
      <p:regular r:id="rId41"/>
    </p:embeddedFont>
    <p:embeddedFont>
      <p:font typeface="Poppins Extra-Light Italics" charset="1" panose="00000300000000000000"/>
      <p:regular r:id="rId42"/>
    </p:embeddedFont>
    <p:embeddedFont>
      <p:font typeface="Poppins Light" charset="1" panose="00000400000000000000"/>
      <p:regular r:id="rId43"/>
    </p:embeddedFont>
    <p:embeddedFont>
      <p:font typeface="Poppins Light Italics" charset="1" panose="00000400000000000000"/>
      <p:regular r:id="rId44"/>
    </p:embeddedFont>
    <p:embeddedFont>
      <p:font typeface="Poppins Medium" charset="1" panose="00000600000000000000"/>
      <p:regular r:id="rId45"/>
    </p:embeddedFont>
    <p:embeddedFont>
      <p:font typeface="Poppins Medium Italics" charset="1" panose="00000600000000000000"/>
      <p:regular r:id="rId46"/>
    </p:embeddedFont>
    <p:embeddedFont>
      <p:font typeface="Poppins Semi-Bold" charset="1" panose="00000700000000000000"/>
      <p:regular r:id="rId47"/>
    </p:embeddedFont>
    <p:embeddedFont>
      <p:font typeface="Poppins Semi-Bold Italics" charset="1" panose="00000700000000000000"/>
      <p:regular r:id="rId48"/>
    </p:embeddedFont>
    <p:embeddedFont>
      <p:font typeface="Poppins Ultra-Bold" charset="1" panose="00000900000000000000"/>
      <p:regular r:id="rId49"/>
    </p:embeddedFont>
    <p:embeddedFont>
      <p:font typeface="Poppins Ultra-Bold Italics" charset="1" panose="00000900000000000000"/>
      <p:regular r:id="rId50"/>
    </p:embeddedFont>
    <p:embeddedFont>
      <p:font typeface="Poppins Heavy" charset="1" panose="00000A00000000000000"/>
      <p:regular r:id="rId51"/>
    </p:embeddedFont>
    <p:embeddedFont>
      <p:font typeface="Poppins Heavy Italics" charset="1" panose="00000A00000000000000"/>
      <p:regular r:id="rId52"/>
    </p:embeddedFont>
    <p:embeddedFont>
      <p:font typeface="Noto Serif Display" charset="1" panose="02020502080505020204"/>
      <p:regular r:id="rId53"/>
    </p:embeddedFont>
    <p:embeddedFont>
      <p:font typeface="Noto Serif Display Bold" charset="1" panose="02020802080505020204"/>
      <p:regular r:id="rId54"/>
    </p:embeddedFont>
    <p:embeddedFont>
      <p:font typeface="Noto Serif Display Italics" charset="1" panose="02020502080505090204"/>
      <p:regular r:id="rId55"/>
    </p:embeddedFont>
    <p:embeddedFont>
      <p:font typeface="Noto Serif Display Bold Italics" charset="1" panose="02020802080505090204"/>
      <p:regular r:id="rId56"/>
    </p:embeddedFont>
    <p:embeddedFont>
      <p:font typeface="Noto Serif Display Thin" charset="1" panose="02020202080505020204"/>
      <p:regular r:id="rId57"/>
    </p:embeddedFont>
    <p:embeddedFont>
      <p:font typeface="Noto Serif Display Thin Italics" charset="1" panose="02020202080505090204"/>
      <p:regular r:id="rId58"/>
    </p:embeddedFont>
    <p:embeddedFont>
      <p:font typeface="Noto Serif Display Extra-Light" charset="1" panose="02020302080505020204"/>
      <p:regular r:id="rId59"/>
    </p:embeddedFont>
    <p:embeddedFont>
      <p:font typeface="Noto Serif Display Extra-Light Italics" charset="1" panose="02020302080505090204"/>
      <p:regular r:id="rId60"/>
    </p:embeddedFont>
    <p:embeddedFont>
      <p:font typeface="Noto Serif Display Light" charset="1" panose="02020402080505020204"/>
      <p:regular r:id="rId61"/>
    </p:embeddedFont>
    <p:embeddedFont>
      <p:font typeface="Noto Serif Display Light Italics" charset="1" panose="02020402080505090204"/>
      <p:regular r:id="rId62"/>
    </p:embeddedFont>
    <p:embeddedFont>
      <p:font typeface="Noto Serif Display Medium" charset="1" panose="02020602080505020204"/>
      <p:regular r:id="rId63"/>
    </p:embeddedFont>
    <p:embeddedFont>
      <p:font typeface="Noto Serif Display Medium Italics" charset="1" panose="02020602080505090204"/>
      <p:regular r:id="rId64"/>
    </p:embeddedFont>
    <p:embeddedFont>
      <p:font typeface="Noto Serif Display Semi-Bold" charset="1" panose="02020702080505020204"/>
      <p:regular r:id="rId65"/>
    </p:embeddedFont>
    <p:embeddedFont>
      <p:font typeface="Noto Serif Display Semi-Bold Italics" charset="1" panose="02020702080505090204"/>
      <p:regular r:id="rId66"/>
    </p:embeddedFont>
    <p:embeddedFont>
      <p:font typeface="Noto Serif Display Ultra-Bold" charset="1" panose="02020902080505020204"/>
      <p:regular r:id="rId67"/>
    </p:embeddedFont>
    <p:embeddedFont>
      <p:font typeface="Noto Serif Display Ultra-Bold Italics" charset="1" panose="02020902080505090204"/>
      <p:regular r:id="rId68"/>
    </p:embeddedFont>
    <p:embeddedFont>
      <p:font typeface="Noto Serif Display Heavy" charset="1" panose="02020A02080505020204"/>
      <p:regular r:id="rId69"/>
    </p:embeddedFont>
    <p:embeddedFont>
      <p:font typeface="Noto Serif Display Heavy Italics" charset="1" panose="02020A02080505090204"/>
      <p:regular r:id="rId70"/>
    </p:embeddedFont>
    <p:embeddedFont>
      <p:font typeface="Cabin" charset="1" panose="00000500000000000000"/>
      <p:regular r:id="rId71"/>
    </p:embeddedFont>
    <p:embeddedFont>
      <p:font typeface="Cabin Bold" charset="1" panose="00000800000000000000"/>
      <p:regular r:id="rId72"/>
    </p:embeddedFont>
    <p:embeddedFont>
      <p:font typeface="Cabin Italics" charset="1" panose="00000500000000000000"/>
      <p:regular r:id="rId73"/>
    </p:embeddedFont>
    <p:embeddedFont>
      <p:font typeface="Cabin Bold Italics" charset="1" panose="00000800000000000000"/>
      <p:regular r:id="rId74"/>
    </p:embeddedFont>
    <p:embeddedFont>
      <p:font typeface="Cabin Medium" charset="1" panose="00000600000000000000"/>
      <p:regular r:id="rId75"/>
    </p:embeddedFont>
    <p:embeddedFont>
      <p:font typeface="Cabin Medium Italics" charset="1" panose="00000600000000000000"/>
      <p:regular r:id="rId76"/>
    </p:embeddedFont>
    <p:embeddedFont>
      <p:font typeface="Cabin Semi-Bold" charset="1" panose="00000700000000000000"/>
      <p:regular r:id="rId77"/>
    </p:embeddedFont>
    <p:embeddedFont>
      <p:font typeface="Cabin Semi-Bold Italics" charset="1" panose="00000700000000000000"/>
      <p:regular r:id="rId78"/>
    </p:embeddedFont>
    <p:embeddedFont>
      <p:font typeface="Muli" charset="1" panose="00000500000000000000"/>
      <p:regular r:id="rId79"/>
    </p:embeddedFont>
    <p:embeddedFont>
      <p:font typeface="Muli Bold" charset="1" panose="00000800000000000000"/>
      <p:regular r:id="rId80"/>
    </p:embeddedFont>
    <p:embeddedFont>
      <p:font typeface="Muli Italics" charset="1" panose="00000500000000000000"/>
      <p:regular r:id="rId81"/>
    </p:embeddedFont>
    <p:embeddedFont>
      <p:font typeface="Muli Bold Italics" charset="1" panose="00000800000000000000"/>
      <p:regular r:id="rId82"/>
    </p:embeddedFont>
    <p:embeddedFont>
      <p:font typeface="Muli Extra-Light" charset="1" panose="00000300000000000000"/>
      <p:regular r:id="rId83"/>
    </p:embeddedFont>
    <p:embeddedFont>
      <p:font typeface="Muli Extra-Light Italics" charset="1" panose="00000300000000000000"/>
      <p:regular r:id="rId84"/>
    </p:embeddedFont>
    <p:embeddedFont>
      <p:font typeface="Muli Light" charset="1" panose="00000400000000000000"/>
      <p:regular r:id="rId85"/>
    </p:embeddedFont>
    <p:embeddedFont>
      <p:font typeface="Muli Light Italics" charset="1" panose="00000400000000000000"/>
      <p:regular r:id="rId86"/>
    </p:embeddedFont>
    <p:embeddedFont>
      <p:font typeface="Muli Semi-Bold" charset="1" panose="00000700000000000000"/>
      <p:regular r:id="rId87"/>
    </p:embeddedFont>
    <p:embeddedFont>
      <p:font typeface="Muli Semi-Bold Italics" charset="1" panose="00000700000000000000"/>
      <p:regular r:id="rId88"/>
    </p:embeddedFont>
    <p:embeddedFont>
      <p:font typeface="Muli Ultra-Bold" charset="1" panose="00000900000000000000"/>
      <p:regular r:id="rId89"/>
    </p:embeddedFont>
    <p:embeddedFont>
      <p:font typeface="Muli Ultra-Bold Italics" charset="1" panose="00000900000000000000"/>
      <p:regular r:id="rId90"/>
    </p:embeddedFont>
    <p:embeddedFont>
      <p:font typeface="Muli Heavy" charset="1" panose="00000A00000000000000"/>
      <p:regular r:id="rId91"/>
    </p:embeddedFont>
    <p:embeddedFont>
      <p:font typeface="Muli Heavy Italics" charset="1" panose="00000A00000000000000"/>
      <p:regular r:id="rId9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00" Target="slides/slide8.xml" Type="http://schemas.openxmlformats.org/officeDocument/2006/relationships/slide"/><Relationship Id="rId101" Target="slides/slide9.xml" Type="http://schemas.openxmlformats.org/officeDocument/2006/relationships/slide"/><Relationship Id="rId102" Target="slides/slide10.xml" Type="http://schemas.openxmlformats.org/officeDocument/2006/relationships/slide"/><Relationship Id="rId103" Target="slides/slide11.xml" Type="http://schemas.openxmlformats.org/officeDocument/2006/relationships/slide"/><Relationship Id="rId104" Target="slides/slide12.xml" Type="http://schemas.openxmlformats.org/officeDocument/2006/relationships/slide"/><Relationship Id="rId105" Target="slides/slide13.xml" Type="http://schemas.openxmlformats.org/officeDocument/2006/relationships/slide"/><Relationship Id="rId106" Target="slides/slide14.xml" Type="http://schemas.openxmlformats.org/officeDocument/2006/relationships/slide"/><Relationship Id="rId107" Target="slides/slide15.xml" Type="http://schemas.openxmlformats.org/officeDocument/2006/relationships/slide"/><Relationship Id="rId108" Target="slides/slide16.xml" Type="http://schemas.openxmlformats.org/officeDocument/2006/relationships/slide"/><Relationship Id="rId109" Target="slides/slide17.xml" Type="http://schemas.openxmlformats.org/officeDocument/2006/relationships/slide"/><Relationship Id="rId11" Target="fonts/font11.fntdata" Type="http://schemas.openxmlformats.org/officeDocument/2006/relationships/font"/><Relationship Id="rId110" Target="slides/slide18.xml" Type="http://schemas.openxmlformats.org/officeDocument/2006/relationships/slide"/><Relationship Id="rId111" Target="slides/slide19.xml" Type="http://schemas.openxmlformats.org/officeDocument/2006/relationships/slide"/><Relationship Id="rId112" Target="slides/slide20.xml" Type="http://schemas.openxmlformats.org/officeDocument/2006/relationships/slide"/><Relationship Id="rId113" Target="slides/slide21.xml" Type="http://schemas.openxmlformats.org/officeDocument/2006/relationships/slide"/><Relationship Id="rId114" Target="slides/slide22.xml" Type="http://schemas.openxmlformats.org/officeDocument/2006/relationships/slide"/><Relationship Id="rId115" Target="slides/slide23.xml" Type="http://schemas.openxmlformats.org/officeDocument/2006/relationships/slide"/><Relationship Id="rId116" Target="slides/slide24.xml" Type="http://schemas.openxmlformats.org/officeDocument/2006/relationships/slide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43" Target="fonts/font43.fntdata" Type="http://schemas.openxmlformats.org/officeDocument/2006/relationships/font"/><Relationship Id="rId44" Target="fonts/font44.fntdata" Type="http://schemas.openxmlformats.org/officeDocument/2006/relationships/font"/><Relationship Id="rId45" Target="fonts/font45.fntdata" Type="http://schemas.openxmlformats.org/officeDocument/2006/relationships/font"/><Relationship Id="rId46" Target="fonts/font46.fntdata" Type="http://schemas.openxmlformats.org/officeDocument/2006/relationships/font"/><Relationship Id="rId47" Target="fonts/font47.fntdata" Type="http://schemas.openxmlformats.org/officeDocument/2006/relationships/font"/><Relationship Id="rId48" Target="fonts/font48.fntdata" Type="http://schemas.openxmlformats.org/officeDocument/2006/relationships/font"/><Relationship Id="rId49" Target="fonts/font49.fntdata" Type="http://schemas.openxmlformats.org/officeDocument/2006/relationships/font"/><Relationship Id="rId5" Target="tableStyles.xml" Type="http://schemas.openxmlformats.org/officeDocument/2006/relationships/tableStyles"/><Relationship Id="rId50" Target="fonts/font50.fntdata" Type="http://schemas.openxmlformats.org/officeDocument/2006/relationships/font"/><Relationship Id="rId51" Target="fonts/font51.fntdata" Type="http://schemas.openxmlformats.org/officeDocument/2006/relationships/font"/><Relationship Id="rId52" Target="fonts/font52.fntdata" Type="http://schemas.openxmlformats.org/officeDocument/2006/relationships/font"/><Relationship Id="rId53" Target="fonts/font53.fntdata" Type="http://schemas.openxmlformats.org/officeDocument/2006/relationships/font"/><Relationship Id="rId54" Target="fonts/font54.fntdata" Type="http://schemas.openxmlformats.org/officeDocument/2006/relationships/font"/><Relationship Id="rId55" Target="fonts/font55.fntdata" Type="http://schemas.openxmlformats.org/officeDocument/2006/relationships/font"/><Relationship Id="rId56" Target="fonts/font56.fntdata" Type="http://schemas.openxmlformats.org/officeDocument/2006/relationships/font"/><Relationship Id="rId57" Target="fonts/font57.fntdata" Type="http://schemas.openxmlformats.org/officeDocument/2006/relationships/font"/><Relationship Id="rId58" Target="fonts/font58.fntdata" Type="http://schemas.openxmlformats.org/officeDocument/2006/relationships/font"/><Relationship Id="rId59" Target="fonts/font59.fntdata" Type="http://schemas.openxmlformats.org/officeDocument/2006/relationships/font"/><Relationship Id="rId6" Target="fonts/font6.fntdata" Type="http://schemas.openxmlformats.org/officeDocument/2006/relationships/font"/><Relationship Id="rId60" Target="fonts/font60.fntdata" Type="http://schemas.openxmlformats.org/officeDocument/2006/relationships/font"/><Relationship Id="rId61" Target="fonts/font61.fntdata" Type="http://schemas.openxmlformats.org/officeDocument/2006/relationships/font"/><Relationship Id="rId62" Target="fonts/font62.fntdata" Type="http://schemas.openxmlformats.org/officeDocument/2006/relationships/font"/><Relationship Id="rId63" Target="fonts/font63.fntdata" Type="http://schemas.openxmlformats.org/officeDocument/2006/relationships/font"/><Relationship Id="rId64" Target="fonts/font64.fntdata" Type="http://schemas.openxmlformats.org/officeDocument/2006/relationships/font"/><Relationship Id="rId65" Target="fonts/font65.fntdata" Type="http://schemas.openxmlformats.org/officeDocument/2006/relationships/font"/><Relationship Id="rId66" Target="fonts/font66.fntdata" Type="http://schemas.openxmlformats.org/officeDocument/2006/relationships/font"/><Relationship Id="rId67" Target="fonts/font67.fntdata" Type="http://schemas.openxmlformats.org/officeDocument/2006/relationships/font"/><Relationship Id="rId68" Target="fonts/font68.fntdata" Type="http://schemas.openxmlformats.org/officeDocument/2006/relationships/font"/><Relationship Id="rId69" Target="fonts/font69.fntdata" Type="http://schemas.openxmlformats.org/officeDocument/2006/relationships/font"/><Relationship Id="rId7" Target="fonts/font7.fntdata" Type="http://schemas.openxmlformats.org/officeDocument/2006/relationships/font"/><Relationship Id="rId70" Target="fonts/font70.fntdata" Type="http://schemas.openxmlformats.org/officeDocument/2006/relationships/font"/><Relationship Id="rId71" Target="fonts/font71.fntdata" Type="http://schemas.openxmlformats.org/officeDocument/2006/relationships/font"/><Relationship Id="rId72" Target="fonts/font72.fntdata" Type="http://schemas.openxmlformats.org/officeDocument/2006/relationships/font"/><Relationship Id="rId73" Target="fonts/font73.fntdata" Type="http://schemas.openxmlformats.org/officeDocument/2006/relationships/font"/><Relationship Id="rId74" Target="fonts/font74.fntdata" Type="http://schemas.openxmlformats.org/officeDocument/2006/relationships/font"/><Relationship Id="rId75" Target="fonts/font75.fntdata" Type="http://schemas.openxmlformats.org/officeDocument/2006/relationships/font"/><Relationship Id="rId76" Target="fonts/font76.fntdata" Type="http://schemas.openxmlformats.org/officeDocument/2006/relationships/font"/><Relationship Id="rId77" Target="fonts/font77.fntdata" Type="http://schemas.openxmlformats.org/officeDocument/2006/relationships/font"/><Relationship Id="rId78" Target="fonts/font78.fntdata" Type="http://schemas.openxmlformats.org/officeDocument/2006/relationships/font"/><Relationship Id="rId79" Target="fonts/font79.fntdata" Type="http://schemas.openxmlformats.org/officeDocument/2006/relationships/font"/><Relationship Id="rId8" Target="fonts/font8.fntdata" Type="http://schemas.openxmlformats.org/officeDocument/2006/relationships/font"/><Relationship Id="rId80" Target="fonts/font80.fntdata" Type="http://schemas.openxmlformats.org/officeDocument/2006/relationships/font"/><Relationship Id="rId81" Target="fonts/font81.fntdata" Type="http://schemas.openxmlformats.org/officeDocument/2006/relationships/font"/><Relationship Id="rId82" Target="fonts/font82.fntdata" Type="http://schemas.openxmlformats.org/officeDocument/2006/relationships/font"/><Relationship Id="rId83" Target="fonts/font83.fntdata" Type="http://schemas.openxmlformats.org/officeDocument/2006/relationships/font"/><Relationship Id="rId84" Target="fonts/font84.fntdata" Type="http://schemas.openxmlformats.org/officeDocument/2006/relationships/font"/><Relationship Id="rId85" Target="fonts/font85.fntdata" Type="http://schemas.openxmlformats.org/officeDocument/2006/relationships/font"/><Relationship Id="rId86" Target="fonts/font86.fntdata" Type="http://schemas.openxmlformats.org/officeDocument/2006/relationships/font"/><Relationship Id="rId87" Target="fonts/font87.fntdata" Type="http://schemas.openxmlformats.org/officeDocument/2006/relationships/font"/><Relationship Id="rId88" Target="fonts/font88.fntdata" Type="http://schemas.openxmlformats.org/officeDocument/2006/relationships/font"/><Relationship Id="rId89" Target="fonts/font89.fntdata" Type="http://schemas.openxmlformats.org/officeDocument/2006/relationships/font"/><Relationship Id="rId9" Target="fonts/font9.fntdata" Type="http://schemas.openxmlformats.org/officeDocument/2006/relationships/font"/><Relationship Id="rId90" Target="fonts/font90.fntdata" Type="http://schemas.openxmlformats.org/officeDocument/2006/relationships/font"/><Relationship Id="rId91" Target="fonts/font91.fntdata" Type="http://schemas.openxmlformats.org/officeDocument/2006/relationships/font"/><Relationship Id="rId92" Target="fonts/font92.fntdata" Type="http://schemas.openxmlformats.org/officeDocument/2006/relationships/font"/><Relationship Id="rId93" Target="slides/slide1.xml" Type="http://schemas.openxmlformats.org/officeDocument/2006/relationships/slide"/><Relationship Id="rId94" Target="slides/slide2.xml" Type="http://schemas.openxmlformats.org/officeDocument/2006/relationships/slide"/><Relationship Id="rId95" Target="slides/slide3.xml" Type="http://schemas.openxmlformats.org/officeDocument/2006/relationships/slide"/><Relationship Id="rId96" Target="slides/slide4.xml" Type="http://schemas.openxmlformats.org/officeDocument/2006/relationships/slide"/><Relationship Id="rId97" Target="slides/slide5.xml" Type="http://schemas.openxmlformats.org/officeDocument/2006/relationships/slide"/><Relationship Id="rId98" Target="slides/slide6.xml" Type="http://schemas.openxmlformats.org/officeDocument/2006/relationships/slide"/><Relationship Id="rId99" Target="slides/slide7.xml" Type="http://schemas.openxmlformats.org/officeDocument/2006/relationships/slide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https://github.com/DangMinhChau/xla/blob/main/models/face_detection_yunet_2023mar.onnx" TargetMode="External" Type="http://schemas.openxmlformats.org/officeDocument/2006/relationships/hyperlink"/><Relationship Id="rId5" Target="https://github.com/DangMinhChau/xla/blob/main/models/face_recognition_sface_2021dec.onnx" TargetMode="External" Type="http://schemas.openxmlformats.org/officeDocument/2006/relationships/hyperlink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18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19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20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20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21.png" Type="http://schemas.openxmlformats.org/officeDocument/2006/relationships/image"/><Relationship Id="rId5" Target="../media/image22.png" Type="http://schemas.openxmlformats.org/officeDocument/2006/relationships/image"/><Relationship Id="rId6" Target="../media/image23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24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Relationship Id="rId4" Target="../media/image9.svg" Type="http://schemas.openxmlformats.org/officeDocument/2006/relationships/image"/><Relationship Id="rId5" Target="../media/image10.png" Type="http://schemas.openxmlformats.org/officeDocument/2006/relationships/image"/><Relationship Id="rId6" Target="../media/image11.sv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25.png" Type="http://schemas.openxmlformats.org/officeDocument/2006/relationships/image"/><Relationship Id="rId5" Target="../media/image26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7.png" Type="http://schemas.openxmlformats.org/officeDocument/2006/relationships/image"/><Relationship Id="rId3" Target="../media/image28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4.png" Type="http://schemas.openxmlformats.org/officeDocument/2006/relationships/image"/><Relationship Id="rId5" Target="../media/image15.sv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Relationship Id="rId8" Target="../media/image16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1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472899" y="6204429"/>
            <a:ext cx="4505449" cy="494387"/>
            <a:chOff x="0" y="0"/>
            <a:chExt cx="6007265" cy="65918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160391"/>
              <a:ext cx="498793" cy="498793"/>
            </a:xfrm>
            <a:custGeom>
              <a:avLst/>
              <a:gdLst/>
              <a:ahLst/>
              <a:cxnLst/>
              <a:rect r="r" b="b" t="t" l="l"/>
              <a:pathLst>
                <a:path h="498793" w="498793">
                  <a:moveTo>
                    <a:pt x="0" y="0"/>
                  </a:moveTo>
                  <a:lnTo>
                    <a:pt x="498793" y="0"/>
                  </a:lnTo>
                  <a:lnTo>
                    <a:pt x="498793" y="498792"/>
                  </a:lnTo>
                  <a:lnTo>
                    <a:pt x="0" y="4987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4" id="4"/>
            <p:cNvSpPr txBox="true"/>
            <p:nvPr/>
          </p:nvSpPr>
          <p:spPr>
            <a:xfrm rot="0">
              <a:off x="698499" y="-19050"/>
              <a:ext cx="5308766" cy="6159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899"/>
                </a:lnSpc>
                <a:spcBef>
                  <a:spcPct val="0"/>
                </a:spcBef>
              </a:pPr>
              <a:r>
                <a:rPr lang="en-US" sz="2999">
                  <a:solidFill>
                    <a:srgbClr val="F24300"/>
                  </a:solidFill>
                  <a:latin typeface="Muli"/>
                </a:rPr>
                <a:t>Nhóm 6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8700" y="1127332"/>
            <a:ext cx="3516876" cy="431386"/>
            <a:chOff x="0" y="0"/>
            <a:chExt cx="4689168" cy="57518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64724" cy="575182"/>
            </a:xfrm>
            <a:custGeom>
              <a:avLst/>
              <a:gdLst/>
              <a:ahLst/>
              <a:cxnLst/>
              <a:rect r="r" b="b" t="t" l="l"/>
              <a:pathLst>
                <a:path h="575182" w="564724">
                  <a:moveTo>
                    <a:pt x="0" y="0"/>
                  </a:moveTo>
                  <a:lnTo>
                    <a:pt x="564724" y="0"/>
                  </a:lnTo>
                  <a:lnTo>
                    <a:pt x="564724" y="575182"/>
                  </a:lnTo>
                  <a:lnTo>
                    <a:pt x="0" y="57518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7" id="7"/>
            <p:cNvSpPr txBox="true"/>
            <p:nvPr/>
          </p:nvSpPr>
          <p:spPr>
            <a:xfrm rot="0">
              <a:off x="1102795" y="78041"/>
              <a:ext cx="3586372" cy="4191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520"/>
                </a:lnSpc>
                <a:spcBef>
                  <a:spcPct val="0"/>
                </a:spcBef>
              </a:pPr>
              <a:r>
                <a:rPr lang="en-US" sz="2100">
                  <a:solidFill>
                    <a:srgbClr val="000000"/>
                  </a:solidFill>
                  <a:latin typeface="Muli"/>
                </a:rPr>
                <a:t> Xử lý ảnh số</a:t>
              </a: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2151761">
            <a:off x="10912533" y="-4157532"/>
            <a:ext cx="10454404" cy="7622211"/>
          </a:xfrm>
          <a:custGeom>
            <a:avLst/>
            <a:gdLst/>
            <a:ahLst/>
            <a:cxnLst/>
            <a:rect r="r" b="b" t="t" l="l"/>
            <a:pathLst>
              <a:path h="7622211" w="10454404">
                <a:moveTo>
                  <a:pt x="0" y="0"/>
                </a:moveTo>
                <a:lnTo>
                  <a:pt x="10454404" y="0"/>
                </a:lnTo>
                <a:lnTo>
                  <a:pt x="10454404" y="7622212"/>
                </a:lnTo>
                <a:lnTo>
                  <a:pt x="0" y="762221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2700000">
            <a:off x="-4939101" y="6712177"/>
            <a:ext cx="11422613" cy="8328123"/>
          </a:xfrm>
          <a:custGeom>
            <a:avLst/>
            <a:gdLst/>
            <a:ahLst/>
            <a:cxnLst/>
            <a:rect r="r" b="b" t="t" l="l"/>
            <a:pathLst>
              <a:path h="8328123" w="11422613">
                <a:moveTo>
                  <a:pt x="0" y="0"/>
                </a:moveTo>
                <a:lnTo>
                  <a:pt x="11422613" y="0"/>
                </a:lnTo>
                <a:lnTo>
                  <a:pt x="11422613" y="8328123"/>
                </a:lnTo>
                <a:lnTo>
                  <a:pt x="0" y="832812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99313" y="3026162"/>
            <a:ext cx="17913984" cy="4390601"/>
            <a:chOff x="0" y="0"/>
            <a:chExt cx="23885312" cy="5854134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3239627"/>
              <a:ext cx="23885312" cy="261450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320"/>
                </a:lnSpc>
              </a:pPr>
              <a:r>
                <a:rPr lang="en-US" sz="3800">
                  <a:solidFill>
                    <a:srgbClr val="000000"/>
                  </a:solidFill>
                  <a:latin typeface="Muli"/>
                </a:rPr>
                <a:t>Project Final Report</a:t>
              </a:r>
            </a:p>
            <a:p>
              <a:pPr algn="ctr">
                <a:lnSpc>
                  <a:spcPts val="5320"/>
                </a:lnSpc>
              </a:pPr>
            </a:p>
            <a:p>
              <a:pPr algn="ctr">
                <a:lnSpc>
                  <a:spcPts val="5320"/>
                </a:lnSpc>
              </a:pPr>
              <a:r>
                <a:rPr lang="en-US" sz="3800">
                  <a:solidFill>
                    <a:srgbClr val="000000"/>
                  </a:solidFill>
                  <a:latin typeface="Muli"/>
                </a:rPr>
                <a:t>GV Hướng dẫn: PGS.TS Hoàng Văn Dũng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142875"/>
              <a:ext cx="23885312" cy="253944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202"/>
                </a:lnSpc>
              </a:pPr>
              <a:r>
                <a:rPr lang="en-US" sz="7202" spc="-237">
                  <a:solidFill>
                    <a:srgbClr val="000000"/>
                  </a:solidFill>
                  <a:latin typeface="Muli"/>
                </a:rPr>
                <a:t>Ứng dụng OpenCV phát triển</a:t>
              </a:r>
            </a:p>
            <a:p>
              <a:pPr algn="ctr">
                <a:lnSpc>
                  <a:spcPts val="7202"/>
                </a:lnSpc>
              </a:pPr>
              <a:r>
                <a:rPr lang="en-US" sz="7202" spc="-237">
                  <a:solidFill>
                    <a:srgbClr val="000000"/>
                  </a:solidFill>
                  <a:latin typeface="Muli"/>
                </a:rPr>
                <a:t>ứng dụng điểm danh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4018373" y="9593124"/>
            <a:ext cx="3560862" cy="483999"/>
          </a:xfrm>
          <a:prstGeom prst="rect">
            <a:avLst/>
          </a:prstGeom>
          <a:solidFill>
            <a:srgbClr val="F24300"/>
          </a:solidFill>
        </p:spPr>
      </p:sp>
      <p:sp>
        <p:nvSpPr>
          <p:cNvPr name="AutoShape 3" id="3"/>
          <p:cNvSpPr/>
          <p:nvPr/>
        </p:nvSpPr>
        <p:spPr>
          <a:xfrm rot="60049">
            <a:off x="15855691" y="710912"/>
            <a:ext cx="2453927" cy="0"/>
          </a:xfrm>
          <a:prstGeom prst="line">
            <a:avLst/>
          </a:prstGeom>
          <a:ln cap="rnd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249359" y="466074"/>
            <a:ext cx="3516876" cy="431386"/>
            <a:chOff x="0" y="0"/>
            <a:chExt cx="4689168" cy="57518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64724" cy="575182"/>
            </a:xfrm>
            <a:custGeom>
              <a:avLst/>
              <a:gdLst/>
              <a:ahLst/>
              <a:cxnLst/>
              <a:rect r="r" b="b" t="t" l="l"/>
              <a:pathLst>
                <a:path h="575182" w="564724">
                  <a:moveTo>
                    <a:pt x="0" y="0"/>
                  </a:moveTo>
                  <a:lnTo>
                    <a:pt x="564724" y="0"/>
                  </a:lnTo>
                  <a:lnTo>
                    <a:pt x="564724" y="575182"/>
                  </a:lnTo>
                  <a:lnTo>
                    <a:pt x="0" y="57518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6" id="6"/>
            <p:cNvSpPr txBox="true"/>
            <p:nvPr/>
          </p:nvSpPr>
          <p:spPr>
            <a:xfrm rot="0">
              <a:off x="1102795" y="78041"/>
              <a:ext cx="3586372" cy="4191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520"/>
                </a:lnSpc>
                <a:spcBef>
                  <a:spcPct val="0"/>
                </a:spcBef>
              </a:pPr>
              <a:r>
                <a:rPr lang="en-US" sz="2100">
                  <a:solidFill>
                    <a:srgbClr val="000000"/>
                  </a:solidFill>
                  <a:latin typeface="Muli"/>
                </a:rPr>
                <a:t> </a:t>
              </a:r>
              <a:r>
                <a:rPr lang="en-US" sz="2100">
                  <a:solidFill>
                    <a:srgbClr val="000000"/>
                  </a:solidFill>
                  <a:latin typeface="Muli"/>
                </a:rPr>
                <a:t>Xử lý ảnh số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3765875" y="466074"/>
            <a:ext cx="1909157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59"/>
              </a:lnSpc>
            </a:pPr>
            <a:r>
              <a:rPr lang="en-US" sz="3299" spc="30">
                <a:solidFill>
                  <a:srgbClr val="000000"/>
                </a:solidFill>
                <a:latin typeface="TT Rounds Condensed"/>
              </a:rPr>
              <a:t>Nhóm 6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0" y="923925"/>
            <a:ext cx="15675032" cy="904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DejaVu Serif Bold"/>
              </a:rPr>
              <a:t>2.1 Công cụ và môi trường để lập trình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681484" y="2524153"/>
            <a:ext cx="5585329" cy="1099429"/>
            <a:chOff x="0" y="0"/>
            <a:chExt cx="7447105" cy="1465906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919404"/>
              <a:ext cx="7447105" cy="5465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1">
                <a:lnSpc>
                  <a:spcPts val="3379"/>
                </a:lnSpc>
                <a:spcBef>
                  <a:spcPct val="0"/>
                </a:spcBef>
              </a:pPr>
              <a:r>
                <a:rPr lang="en-US" sz="2599">
                  <a:solidFill>
                    <a:srgbClr val="000000"/>
                  </a:solidFill>
                  <a:latin typeface="Muli"/>
                </a:rPr>
                <a:t>Pycharm, VSCode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-28641"/>
              <a:ext cx="7447105" cy="6381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900"/>
                </a:lnSpc>
              </a:pPr>
              <a:r>
                <a:rPr lang="en-US" sz="3000">
                  <a:solidFill>
                    <a:srgbClr val="000000"/>
                  </a:solidFill>
                  <a:latin typeface="Muli Bold"/>
                </a:rPr>
                <a:t>IDE: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681484" y="5357431"/>
            <a:ext cx="5585329" cy="1099429"/>
            <a:chOff x="0" y="0"/>
            <a:chExt cx="7447105" cy="1465906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919404"/>
              <a:ext cx="7447105" cy="5465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1">
                <a:lnSpc>
                  <a:spcPts val="3379"/>
                </a:lnSpc>
                <a:spcBef>
                  <a:spcPct val="0"/>
                </a:spcBef>
              </a:pPr>
              <a:r>
                <a:rPr lang="en-US" sz="2599">
                  <a:solidFill>
                    <a:srgbClr val="000000"/>
                  </a:solidFill>
                  <a:latin typeface="Muli"/>
                </a:rPr>
                <a:t>Python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-28641"/>
              <a:ext cx="7447105" cy="6381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900"/>
                </a:lnSpc>
              </a:pPr>
              <a:r>
                <a:rPr lang="en-US" sz="3000">
                  <a:solidFill>
                    <a:srgbClr val="000000"/>
                  </a:solidFill>
                  <a:latin typeface="Muli Bold"/>
                </a:rPr>
                <a:t>Ngôn ngữ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681484" y="7864142"/>
            <a:ext cx="5585329" cy="1099429"/>
            <a:chOff x="0" y="0"/>
            <a:chExt cx="7447105" cy="1465906"/>
          </a:xfrm>
        </p:grpSpPr>
        <p:sp>
          <p:nvSpPr>
            <p:cNvPr name="TextBox 16" id="16"/>
            <p:cNvSpPr txBox="true"/>
            <p:nvPr/>
          </p:nvSpPr>
          <p:spPr>
            <a:xfrm rot="0">
              <a:off x="0" y="919404"/>
              <a:ext cx="7447105" cy="5465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1">
                <a:lnSpc>
                  <a:spcPts val="3379"/>
                </a:lnSpc>
                <a:spcBef>
                  <a:spcPct val="0"/>
                </a:spcBef>
              </a:pPr>
              <a:r>
                <a:rPr lang="en-US" sz="2599">
                  <a:solidFill>
                    <a:srgbClr val="000000"/>
                  </a:solidFill>
                  <a:latin typeface="Muli"/>
                </a:rPr>
                <a:t>Tkinter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-28641"/>
              <a:ext cx="7447105" cy="6381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900"/>
                </a:lnSpc>
              </a:pPr>
              <a:r>
                <a:rPr lang="en-US" sz="3000">
                  <a:solidFill>
                    <a:srgbClr val="000000"/>
                  </a:solidFill>
                  <a:latin typeface="Muli Bold"/>
                </a:rPr>
                <a:t>Thư viện: 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8433044" y="2524153"/>
            <a:ext cx="5585329" cy="1956679"/>
            <a:chOff x="0" y="0"/>
            <a:chExt cx="7447105" cy="2608906"/>
          </a:xfrm>
        </p:grpSpPr>
        <p:sp>
          <p:nvSpPr>
            <p:cNvPr name="TextBox 19" id="19"/>
            <p:cNvSpPr txBox="true"/>
            <p:nvPr/>
          </p:nvSpPr>
          <p:spPr>
            <a:xfrm rot="0">
              <a:off x="0" y="919404"/>
              <a:ext cx="7447105" cy="16895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79"/>
                </a:lnSpc>
              </a:pPr>
              <a:r>
                <a:rPr lang="en-US" sz="2599" u="sng">
                  <a:solidFill>
                    <a:srgbClr val="000000"/>
                  </a:solidFill>
                  <a:latin typeface="Muli"/>
                  <a:hlinkClick r:id="rId4" tooltip="https://github.com/DangMinhChau/xla/blob/main/models/face_detection_yunet_2023mar.onnx"/>
                </a:rPr>
                <a:t>face_detection_yunet_2023mar</a:t>
              </a:r>
            </a:p>
            <a:p>
              <a:pPr algn="l">
                <a:lnSpc>
                  <a:spcPts val="3379"/>
                </a:lnSpc>
              </a:pPr>
              <a:r>
                <a:rPr lang="en-US" sz="2599" u="sng">
                  <a:solidFill>
                    <a:srgbClr val="000000"/>
                  </a:solidFill>
                  <a:latin typeface="Muli"/>
                  <a:hlinkClick r:id="rId5" tooltip="https://github.com/DangMinhChau/xla/blob/main/models/face_recognition_sface_2021dec.onnx"/>
                </a:rPr>
                <a:t>face_recognition_sface_2021dec</a:t>
              </a:r>
            </a:p>
            <a:p>
              <a:pPr algn="l" marL="0" indent="0" lvl="1">
                <a:lnSpc>
                  <a:spcPts val="3379"/>
                </a:lnSpc>
                <a:spcBef>
                  <a:spcPct val="0"/>
                </a:spcBef>
              </a:pP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0" y="-28641"/>
              <a:ext cx="7447105" cy="6381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900"/>
                </a:lnSpc>
              </a:pPr>
              <a:r>
                <a:rPr lang="en-US" sz="3000">
                  <a:solidFill>
                    <a:srgbClr val="000000"/>
                  </a:solidFill>
                  <a:latin typeface="Muli Bold"/>
                </a:rPr>
                <a:t>Model: 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8433044" y="5357431"/>
            <a:ext cx="5585329" cy="1099429"/>
            <a:chOff x="0" y="0"/>
            <a:chExt cx="7447105" cy="1465906"/>
          </a:xfrm>
        </p:grpSpPr>
        <p:sp>
          <p:nvSpPr>
            <p:cNvPr name="TextBox 22" id="22"/>
            <p:cNvSpPr txBox="true"/>
            <p:nvPr/>
          </p:nvSpPr>
          <p:spPr>
            <a:xfrm rot="0">
              <a:off x="0" y="919404"/>
              <a:ext cx="7447105" cy="5465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1">
                <a:lnSpc>
                  <a:spcPts val="3379"/>
                </a:lnSpc>
                <a:spcBef>
                  <a:spcPct val="0"/>
                </a:spcBef>
              </a:pPr>
              <a:r>
                <a:rPr lang="en-US" sz="2599">
                  <a:solidFill>
                    <a:srgbClr val="000000"/>
                  </a:solidFill>
                  <a:latin typeface="Muli"/>
                </a:rPr>
                <a:t>SQLite</a:t>
              </a:r>
            </a:p>
          </p:txBody>
        </p:sp>
        <p:sp>
          <p:nvSpPr>
            <p:cNvPr name="TextBox 23" id="23"/>
            <p:cNvSpPr txBox="true"/>
            <p:nvPr/>
          </p:nvSpPr>
          <p:spPr>
            <a:xfrm rot="0">
              <a:off x="0" y="-28641"/>
              <a:ext cx="7447105" cy="6381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900"/>
                </a:lnSpc>
              </a:pPr>
              <a:r>
                <a:rPr lang="en-US" sz="3000">
                  <a:solidFill>
                    <a:srgbClr val="000000"/>
                  </a:solidFill>
                  <a:latin typeface="Muli Bold"/>
                </a:rPr>
                <a:t>Cơ sở dữ liệu: </a:t>
              </a:r>
            </a:p>
          </p:txBody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4018373" y="9593124"/>
            <a:ext cx="3560862" cy="483999"/>
          </a:xfrm>
          <a:prstGeom prst="rect">
            <a:avLst/>
          </a:prstGeom>
          <a:solidFill>
            <a:srgbClr val="F24300"/>
          </a:solidFill>
        </p:spPr>
      </p:sp>
      <p:sp>
        <p:nvSpPr>
          <p:cNvPr name="AutoShape 3" id="3"/>
          <p:cNvSpPr/>
          <p:nvPr/>
        </p:nvSpPr>
        <p:spPr>
          <a:xfrm rot="60049">
            <a:off x="15855691" y="710912"/>
            <a:ext cx="2453927" cy="0"/>
          </a:xfrm>
          <a:prstGeom prst="line">
            <a:avLst/>
          </a:prstGeom>
          <a:ln cap="rnd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249359" y="466074"/>
            <a:ext cx="3516876" cy="431386"/>
            <a:chOff x="0" y="0"/>
            <a:chExt cx="4689168" cy="57518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64724" cy="575182"/>
            </a:xfrm>
            <a:custGeom>
              <a:avLst/>
              <a:gdLst/>
              <a:ahLst/>
              <a:cxnLst/>
              <a:rect r="r" b="b" t="t" l="l"/>
              <a:pathLst>
                <a:path h="575182" w="564724">
                  <a:moveTo>
                    <a:pt x="0" y="0"/>
                  </a:moveTo>
                  <a:lnTo>
                    <a:pt x="564724" y="0"/>
                  </a:lnTo>
                  <a:lnTo>
                    <a:pt x="564724" y="575182"/>
                  </a:lnTo>
                  <a:lnTo>
                    <a:pt x="0" y="57518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6" id="6"/>
            <p:cNvSpPr txBox="true"/>
            <p:nvPr/>
          </p:nvSpPr>
          <p:spPr>
            <a:xfrm rot="0">
              <a:off x="1102795" y="78041"/>
              <a:ext cx="3586372" cy="4191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520"/>
                </a:lnSpc>
                <a:spcBef>
                  <a:spcPct val="0"/>
                </a:spcBef>
              </a:pPr>
              <a:r>
                <a:rPr lang="en-US" sz="2100">
                  <a:solidFill>
                    <a:srgbClr val="000000"/>
                  </a:solidFill>
                  <a:latin typeface="Muli"/>
                </a:rPr>
                <a:t> </a:t>
              </a:r>
              <a:r>
                <a:rPr lang="en-US" sz="2100">
                  <a:solidFill>
                    <a:srgbClr val="000000"/>
                  </a:solidFill>
                  <a:latin typeface="Muli"/>
                </a:rPr>
                <a:t>Xử lý ảnh số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028700" y="2162810"/>
            <a:ext cx="16639124" cy="3580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Noto Serif Display"/>
              </a:rPr>
              <a:t>SQLite là một hệ quản trị cơ sở dữ liệu quan hệ (RDBMS) nhỏ gọn, không cần máy chủ, dễ sử dụng, nhanh chóng và tiện lợi. </a:t>
            </a:r>
          </a:p>
          <a:p>
            <a:pPr algn="just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Noto Serif Display"/>
              </a:rPr>
              <a:t>SQLite sử dụng ngôn ngữ truy vấn SQL chuẩn, quen thuộc với nhiều người dùng.</a:t>
            </a:r>
          </a:p>
          <a:p>
            <a:pPr algn="just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Noto Serif Display"/>
              </a:rPr>
              <a:t>SQLite không yêu cầu cài đặt hoặc cấu hình máy chủ, giúp đơn giản hóa việc triển khai.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4780134" y="7466097"/>
            <a:ext cx="2151489" cy="1792203"/>
          </a:xfrm>
          <a:custGeom>
            <a:avLst/>
            <a:gdLst/>
            <a:ahLst/>
            <a:cxnLst/>
            <a:rect r="r" b="b" t="t" l="l"/>
            <a:pathLst>
              <a:path h="1792203" w="2151489">
                <a:moveTo>
                  <a:pt x="0" y="0"/>
                </a:moveTo>
                <a:lnTo>
                  <a:pt x="2151489" y="0"/>
                </a:lnTo>
                <a:lnTo>
                  <a:pt x="2151489" y="1792203"/>
                </a:lnTo>
                <a:lnTo>
                  <a:pt x="0" y="179220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155" t="0" r="-2155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3765875" y="466074"/>
            <a:ext cx="1909157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59"/>
              </a:lnSpc>
            </a:pPr>
            <a:r>
              <a:rPr lang="en-US" sz="3299" spc="30">
                <a:solidFill>
                  <a:srgbClr val="000000"/>
                </a:solidFill>
                <a:latin typeface="TT Rounds Condensed"/>
              </a:rPr>
              <a:t>Nhóm 6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0" y="923925"/>
            <a:ext cx="15675032" cy="904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DejaVu Serif Bold"/>
              </a:rPr>
              <a:t>2.2 Giới thiệu tổng quan về SQLite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4018373" y="9593124"/>
            <a:ext cx="3560862" cy="483999"/>
          </a:xfrm>
          <a:prstGeom prst="rect">
            <a:avLst/>
          </a:prstGeom>
          <a:solidFill>
            <a:srgbClr val="F24300"/>
          </a:solidFill>
        </p:spPr>
      </p:sp>
      <p:sp>
        <p:nvSpPr>
          <p:cNvPr name="AutoShape 3" id="3"/>
          <p:cNvSpPr/>
          <p:nvPr/>
        </p:nvSpPr>
        <p:spPr>
          <a:xfrm rot="60049">
            <a:off x="15855691" y="710912"/>
            <a:ext cx="2453927" cy="0"/>
          </a:xfrm>
          <a:prstGeom prst="line">
            <a:avLst/>
          </a:prstGeom>
          <a:ln cap="rnd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249359" y="466074"/>
            <a:ext cx="3516876" cy="431386"/>
            <a:chOff x="0" y="0"/>
            <a:chExt cx="4689168" cy="57518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64724" cy="575182"/>
            </a:xfrm>
            <a:custGeom>
              <a:avLst/>
              <a:gdLst/>
              <a:ahLst/>
              <a:cxnLst/>
              <a:rect r="r" b="b" t="t" l="l"/>
              <a:pathLst>
                <a:path h="575182" w="564724">
                  <a:moveTo>
                    <a:pt x="0" y="0"/>
                  </a:moveTo>
                  <a:lnTo>
                    <a:pt x="564724" y="0"/>
                  </a:lnTo>
                  <a:lnTo>
                    <a:pt x="564724" y="575182"/>
                  </a:lnTo>
                  <a:lnTo>
                    <a:pt x="0" y="57518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6" id="6"/>
            <p:cNvSpPr txBox="true"/>
            <p:nvPr/>
          </p:nvSpPr>
          <p:spPr>
            <a:xfrm rot="0">
              <a:off x="1102795" y="78041"/>
              <a:ext cx="3586372" cy="4191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520"/>
                </a:lnSpc>
                <a:spcBef>
                  <a:spcPct val="0"/>
                </a:spcBef>
              </a:pPr>
              <a:r>
                <a:rPr lang="en-US" sz="2100">
                  <a:solidFill>
                    <a:srgbClr val="000000"/>
                  </a:solidFill>
                  <a:latin typeface="Muli"/>
                </a:rPr>
                <a:t> </a:t>
              </a:r>
              <a:r>
                <a:rPr lang="en-US" sz="2100">
                  <a:solidFill>
                    <a:srgbClr val="000000"/>
                  </a:solidFill>
                  <a:latin typeface="Muli"/>
                </a:rPr>
                <a:t>Xử lý ảnh số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249359" y="1894840"/>
            <a:ext cx="16516050" cy="5380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Noto Serif Display"/>
              </a:rPr>
              <a:t>Mạng CNN(Convolutional Neural Network) là một loại mạng nơ-ron nhân tạo được thiết kế để xử lý và phân loại hình ảnh</a:t>
            </a:r>
          </a:p>
          <a:p>
            <a:pPr algn="just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Noto Serif Display Bold"/>
              </a:rPr>
              <a:t>Convolutional</a:t>
            </a:r>
            <a:r>
              <a:rPr lang="en-US" sz="3399">
                <a:solidFill>
                  <a:srgbClr val="000000"/>
                </a:solidFill>
                <a:latin typeface="Noto Serif Display"/>
              </a:rPr>
              <a:t> trong CNN Đây là một “cửa sổ” sử dụng trượt trên ma trận nhằm lấy được những thông tin chính xác và cần thiết nhất.</a:t>
            </a:r>
          </a:p>
          <a:p>
            <a:pPr algn="just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Noto Serif Display"/>
              </a:rPr>
              <a:t> </a:t>
            </a:r>
            <a:r>
              <a:rPr lang="en-US" sz="3399">
                <a:solidFill>
                  <a:srgbClr val="000000"/>
                </a:solidFill>
                <a:latin typeface="Noto Serif Display Bold"/>
              </a:rPr>
              <a:t>Feature </a:t>
            </a:r>
            <a:r>
              <a:rPr lang="en-US" sz="3399">
                <a:solidFill>
                  <a:srgbClr val="000000"/>
                </a:solidFill>
                <a:latin typeface="Noto Serif Display"/>
              </a:rPr>
              <a:t>là đặc trưng, mạng CNN sẽ so sánh dựa vào từng mảnh và các mảnh như vậy được gọi là feature. </a:t>
            </a:r>
          </a:p>
          <a:p>
            <a:pPr algn="just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Noto Serif Display"/>
              </a:rPr>
              <a:t>Ngoài ra, mạng CNN còn một số lớp khác như: Convolutional layer,  Relu Layer, Pooling layer,  Fully connected layer.</a:t>
            </a:r>
          </a:p>
          <a:p>
            <a:pPr algn="ctr">
              <a:lnSpc>
                <a:spcPts val="4759"/>
              </a:lnSpc>
            </a:pP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3770615" y="7017839"/>
            <a:ext cx="9995260" cy="3059285"/>
          </a:xfrm>
          <a:custGeom>
            <a:avLst/>
            <a:gdLst/>
            <a:ahLst/>
            <a:cxnLst/>
            <a:rect r="r" b="b" t="t" l="l"/>
            <a:pathLst>
              <a:path h="3059285" w="9995260">
                <a:moveTo>
                  <a:pt x="0" y="0"/>
                </a:moveTo>
                <a:lnTo>
                  <a:pt x="9995260" y="0"/>
                </a:lnTo>
                <a:lnTo>
                  <a:pt x="9995260" y="3059284"/>
                </a:lnTo>
                <a:lnTo>
                  <a:pt x="0" y="305928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3844" r="0" b="-3844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3765875" y="466074"/>
            <a:ext cx="1909157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59"/>
              </a:lnSpc>
            </a:pPr>
            <a:r>
              <a:rPr lang="en-US" sz="3299" spc="30">
                <a:solidFill>
                  <a:srgbClr val="000000"/>
                </a:solidFill>
                <a:latin typeface="TT Rounds Condensed"/>
              </a:rPr>
              <a:t>Nhóm 6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0" y="923925"/>
            <a:ext cx="15675032" cy="904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DejaVu Serif Bold"/>
              </a:rPr>
              <a:t>2.3 Giới thiệu tổng quan về CNN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4018373" y="9593124"/>
            <a:ext cx="3560862" cy="483999"/>
          </a:xfrm>
          <a:prstGeom prst="rect">
            <a:avLst/>
          </a:prstGeom>
          <a:solidFill>
            <a:srgbClr val="F24300"/>
          </a:solidFill>
        </p:spPr>
      </p:sp>
      <p:sp>
        <p:nvSpPr>
          <p:cNvPr name="AutoShape 3" id="3"/>
          <p:cNvSpPr/>
          <p:nvPr/>
        </p:nvSpPr>
        <p:spPr>
          <a:xfrm rot="60049">
            <a:off x="15855691" y="710912"/>
            <a:ext cx="2453927" cy="0"/>
          </a:xfrm>
          <a:prstGeom prst="line">
            <a:avLst/>
          </a:prstGeom>
          <a:ln cap="rnd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249359" y="466074"/>
            <a:ext cx="3516876" cy="431386"/>
            <a:chOff x="0" y="0"/>
            <a:chExt cx="4689168" cy="57518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64724" cy="575182"/>
            </a:xfrm>
            <a:custGeom>
              <a:avLst/>
              <a:gdLst/>
              <a:ahLst/>
              <a:cxnLst/>
              <a:rect r="r" b="b" t="t" l="l"/>
              <a:pathLst>
                <a:path h="575182" w="564724">
                  <a:moveTo>
                    <a:pt x="0" y="0"/>
                  </a:moveTo>
                  <a:lnTo>
                    <a:pt x="564724" y="0"/>
                  </a:lnTo>
                  <a:lnTo>
                    <a:pt x="564724" y="575182"/>
                  </a:lnTo>
                  <a:lnTo>
                    <a:pt x="0" y="57518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6" id="6"/>
            <p:cNvSpPr txBox="true"/>
            <p:nvPr/>
          </p:nvSpPr>
          <p:spPr>
            <a:xfrm rot="0">
              <a:off x="1102795" y="78041"/>
              <a:ext cx="3586372" cy="4191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520"/>
                </a:lnSpc>
                <a:spcBef>
                  <a:spcPct val="0"/>
                </a:spcBef>
              </a:pPr>
              <a:r>
                <a:rPr lang="en-US" sz="2100">
                  <a:solidFill>
                    <a:srgbClr val="000000"/>
                  </a:solidFill>
                  <a:latin typeface="Muli"/>
                </a:rPr>
                <a:t> </a:t>
              </a:r>
              <a:r>
                <a:rPr lang="en-US" sz="2100">
                  <a:solidFill>
                    <a:srgbClr val="000000"/>
                  </a:solidFill>
                  <a:latin typeface="Muli"/>
                </a:rPr>
                <a:t>Xử lý ảnh số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3765875" y="466074"/>
            <a:ext cx="1909157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59"/>
              </a:lnSpc>
            </a:pPr>
            <a:r>
              <a:rPr lang="en-US" sz="3299" spc="30">
                <a:solidFill>
                  <a:srgbClr val="000000"/>
                </a:solidFill>
                <a:latin typeface="TT Rounds Condensed"/>
              </a:rPr>
              <a:t>Nhóm 6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0" y="923925"/>
            <a:ext cx="15675032" cy="904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DejaVu Serif Bold"/>
              </a:rPr>
              <a:t>2.4 Giới thiệu tổng quan về Model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34713" y="1894840"/>
            <a:ext cx="9062085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Noto Serif Display"/>
              </a:rPr>
              <a:t>Model face_recognition_sface_2021dec.onnx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-169018" y="2684780"/>
            <a:ext cx="16230600" cy="7181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Noto Serif Display"/>
              </a:rPr>
              <a:t>Mô hình này sử dụng mạng nơ-ron nhân tạo (CNN) để thực hiện nhận dạng khuôn mặt. </a:t>
            </a:r>
          </a:p>
          <a:p>
            <a:pPr algn="just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Noto Serif Display"/>
              </a:rPr>
              <a:t>Nguồn:  https://github.com/opencv/opencv_zoo</a:t>
            </a:r>
          </a:p>
          <a:p>
            <a:pPr algn="just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Noto Serif Display"/>
              </a:rPr>
              <a:t>Mô hình face_recognition_sface_2021dec.onnx có thể được chia thành ba giai đoạn chính:</a:t>
            </a:r>
          </a:p>
          <a:p>
            <a:pPr algn="just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00000"/>
                </a:solidFill>
                <a:latin typeface="Noto Serif Display"/>
              </a:rPr>
              <a:t>1. Phát hiện khuôn mặt: xác định vị trí của các khuôn mặt trong hình ảnh hoặc video.</a:t>
            </a:r>
          </a:p>
          <a:p>
            <a:pPr algn="just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00000"/>
                </a:solidFill>
                <a:latin typeface="Noto Serif Display"/>
              </a:rPr>
              <a:t>2. Trích xuất đặc trưng khuôn mặt:  trích xuất một vectơ đặc trưng duy nhất cho mỗi khuôn mặt được phát hiện.</a:t>
            </a:r>
          </a:p>
          <a:p>
            <a:pPr algn="just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00000"/>
                </a:solidFill>
                <a:latin typeface="Noto Serif Display"/>
              </a:rPr>
              <a:t>3. Nhận dạng khuôn mặt: so sánh vectơ đặc trưng được trích xuất từ ​​hình ảnh đầu vào với các vectơ đặc trưng trong cơ sở dữ liệu khuôn mặt đã biết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4018373" y="9593124"/>
            <a:ext cx="3560862" cy="483999"/>
          </a:xfrm>
          <a:prstGeom prst="rect">
            <a:avLst/>
          </a:prstGeom>
          <a:solidFill>
            <a:srgbClr val="F24300"/>
          </a:solidFill>
        </p:spPr>
      </p:sp>
      <p:sp>
        <p:nvSpPr>
          <p:cNvPr name="AutoShape 3" id="3"/>
          <p:cNvSpPr/>
          <p:nvPr/>
        </p:nvSpPr>
        <p:spPr>
          <a:xfrm rot="60049">
            <a:off x="15855691" y="710912"/>
            <a:ext cx="2453927" cy="0"/>
          </a:xfrm>
          <a:prstGeom prst="line">
            <a:avLst/>
          </a:prstGeom>
          <a:ln cap="rnd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249359" y="466074"/>
            <a:ext cx="3516876" cy="431386"/>
            <a:chOff x="0" y="0"/>
            <a:chExt cx="4689168" cy="57518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64724" cy="575182"/>
            </a:xfrm>
            <a:custGeom>
              <a:avLst/>
              <a:gdLst/>
              <a:ahLst/>
              <a:cxnLst/>
              <a:rect r="r" b="b" t="t" l="l"/>
              <a:pathLst>
                <a:path h="575182" w="564724">
                  <a:moveTo>
                    <a:pt x="0" y="0"/>
                  </a:moveTo>
                  <a:lnTo>
                    <a:pt x="564724" y="0"/>
                  </a:lnTo>
                  <a:lnTo>
                    <a:pt x="564724" y="575182"/>
                  </a:lnTo>
                  <a:lnTo>
                    <a:pt x="0" y="57518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6" id="6"/>
            <p:cNvSpPr txBox="true"/>
            <p:nvPr/>
          </p:nvSpPr>
          <p:spPr>
            <a:xfrm rot="0">
              <a:off x="1102795" y="78041"/>
              <a:ext cx="3586372" cy="4191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520"/>
                </a:lnSpc>
                <a:spcBef>
                  <a:spcPct val="0"/>
                </a:spcBef>
              </a:pPr>
              <a:r>
                <a:rPr lang="en-US" sz="2100">
                  <a:solidFill>
                    <a:srgbClr val="000000"/>
                  </a:solidFill>
                  <a:latin typeface="Muli"/>
                </a:rPr>
                <a:t> </a:t>
              </a:r>
              <a:r>
                <a:rPr lang="en-US" sz="2100">
                  <a:solidFill>
                    <a:srgbClr val="000000"/>
                  </a:solidFill>
                  <a:latin typeface="Muli"/>
                </a:rPr>
                <a:t>Xử lý ảnh số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3765875" y="466074"/>
            <a:ext cx="1909157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59"/>
              </a:lnSpc>
            </a:pPr>
            <a:r>
              <a:rPr lang="en-US" sz="3299" spc="30">
                <a:solidFill>
                  <a:srgbClr val="000000"/>
                </a:solidFill>
                <a:latin typeface="TT Rounds Condensed"/>
              </a:rPr>
              <a:t>Nhóm 6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0" y="923925"/>
            <a:ext cx="15675032" cy="904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DejaVu Serif Bold"/>
              </a:rPr>
              <a:t>2.4 Giới thiệu tổng quan về Model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18949" y="1894840"/>
            <a:ext cx="8893612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Noto Serif Display"/>
              </a:rPr>
              <a:t>Model face_detection_yunet_2023mar.onnx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-169018" y="2684780"/>
            <a:ext cx="16230600" cy="5981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Noto Serif Display"/>
              </a:rPr>
              <a:t>Mô hình này sử dụng mạng nơ-ron nhân tạo (CNN) để thực hiện phát hiện khuôn mặt, xác định vị trí và bao bọc khuôn mặt trong hình ảnh hoặc video.</a:t>
            </a:r>
          </a:p>
          <a:p>
            <a:pPr algn="just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Noto Serif Display"/>
              </a:rPr>
              <a:t>Nguồn: https://github.com/ShiqiYu/libfacedetection.train</a:t>
            </a:r>
          </a:p>
          <a:p>
            <a:pPr algn="just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Noto Serif Display"/>
              </a:rPr>
              <a:t>Mô hình face_detection_yunet_2023mar.onnx có thể được chia thành ba giai đoạn chính:</a:t>
            </a:r>
          </a:p>
          <a:p>
            <a:pPr algn="just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00000"/>
                </a:solidFill>
                <a:latin typeface="Noto Serif Display"/>
              </a:rPr>
              <a:t>1. Tiền xử lý: chuẩn bị hình ảnh đầu vào cho quá trình phân tích của CNN</a:t>
            </a:r>
          </a:p>
          <a:p>
            <a:pPr algn="just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00000"/>
                </a:solidFill>
                <a:latin typeface="Noto Serif Display"/>
              </a:rPr>
              <a:t>2. Phát hiện khuôn mặt: xác định vị trí và bao bọc khuôn mặt trong hình ảnh</a:t>
            </a:r>
          </a:p>
          <a:p>
            <a:pPr algn="just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00000"/>
                </a:solidFill>
                <a:latin typeface="Noto Serif Display"/>
              </a:rPr>
              <a:t>3. Hậu xử lý: lọc và tinh chỉnh các kết quả phát hiện khuôn mặt.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598767" y="1028700"/>
            <a:ext cx="14026196" cy="11628992"/>
          </a:xfrm>
          <a:custGeom>
            <a:avLst/>
            <a:gdLst/>
            <a:ahLst/>
            <a:cxnLst/>
            <a:rect r="r" b="b" t="t" l="l"/>
            <a:pathLst>
              <a:path h="11628992" w="14026196">
                <a:moveTo>
                  <a:pt x="0" y="0"/>
                </a:moveTo>
                <a:lnTo>
                  <a:pt x="14026197" y="0"/>
                </a:lnTo>
                <a:lnTo>
                  <a:pt x="14026197" y="11628992"/>
                </a:lnTo>
                <a:lnTo>
                  <a:pt x="0" y="116289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rot="0">
            <a:off x="13698438" y="8774301"/>
            <a:ext cx="3560862" cy="483999"/>
          </a:xfrm>
          <a:prstGeom prst="rect">
            <a:avLst/>
          </a:prstGeom>
          <a:solidFill>
            <a:srgbClr val="F24300"/>
          </a:solidFill>
        </p:spPr>
      </p:sp>
      <p:sp>
        <p:nvSpPr>
          <p:cNvPr name="TextBox 4" id="4"/>
          <p:cNvSpPr txBox="true"/>
          <p:nvPr/>
        </p:nvSpPr>
        <p:spPr>
          <a:xfrm rot="0">
            <a:off x="2155780" y="3892854"/>
            <a:ext cx="2738797" cy="2466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7280"/>
              </a:lnSpc>
            </a:pPr>
            <a:r>
              <a:rPr lang="en-US" sz="14400">
                <a:solidFill>
                  <a:srgbClr val="000000"/>
                </a:solidFill>
                <a:latin typeface="Times New Roman Bold"/>
              </a:rPr>
              <a:t>III.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894577" y="4488180"/>
            <a:ext cx="8243479" cy="2466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20"/>
              </a:lnSpc>
            </a:pPr>
            <a:r>
              <a:rPr lang="en-US" sz="8100" spc="75">
                <a:solidFill>
                  <a:srgbClr val="000000"/>
                </a:solidFill>
                <a:latin typeface="TT Rounds Condensed Bold"/>
              </a:rPr>
              <a:t>Xây dựng ứng dụng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028700" y="1127332"/>
            <a:ext cx="3516876" cy="431386"/>
            <a:chOff x="0" y="0"/>
            <a:chExt cx="4689168" cy="57518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64724" cy="575182"/>
            </a:xfrm>
            <a:custGeom>
              <a:avLst/>
              <a:gdLst/>
              <a:ahLst/>
              <a:cxnLst/>
              <a:rect r="r" b="b" t="t" l="l"/>
              <a:pathLst>
                <a:path h="575182" w="564724">
                  <a:moveTo>
                    <a:pt x="0" y="0"/>
                  </a:moveTo>
                  <a:lnTo>
                    <a:pt x="564724" y="0"/>
                  </a:lnTo>
                  <a:lnTo>
                    <a:pt x="564724" y="575182"/>
                  </a:lnTo>
                  <a:lnTo>
                    <a:pt x="0" y="57518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8" id="8"/>
            <p:cNvSpPr txBox="true"/>
            <p:nvPr/>
          </p:nvSpPr>
          <p:spPr>
            <a:xfrm rot="0">
              <a:off x="1102795" y="78041"/>
              <a:ext cx="3586372" cy="4191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520"/>
                </a:lnSpc>
                <a:spcBef>
                  <a:spcPct val="0"/>
                </a:spcBef>
              </a:pPr>
              <a:r>
                <a:rPr lang="en-US" sz="2100">
                  <a:solidFill>
                    <a:srgbClr val="000000"/>
                  </a:solidFill>
                  <a:latin typeface="Muli"/>
                </a:rPr>
                <a:t> </a:t>
              </a:r>
              <a:r>
                <a:rPr lang="en-US" sz="2100">
                  <a:solidFill>
                    <a:srgbClr val="000000"/>
                  </a:solidFill>
                  <a:latin typeface="Muli"/>
                </a:rPr>
                <a:t>Xử lý ảnh số</a:t>
              </a:r>
            </a:p>
          </p:txBody>
        </p:sp>
      </p:grp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4018373" y="9593124"/>
            <a:ext cx="3560862" cy="483999"/>
          </a:xfrm>
          <a:prstGeom prst="rect">
            <a:avLst/>
          </a:prstGeom>
          <a:solidFill>
            <a:srgbClr val="F24300"/>
          </a:solidFill>
        </p:spPr>
      </p:sp>
      <p:sp>
        <p:nvSpPr>
          <p:cNvPr name="AutoShape 3" id="3"/>
          <p:cNvSpPr/>
          <p:nvPr/>
        </p:nvSpPr>
        <p:spPr>
          <a:xfrm rot="60049">
            <a:off x="15855691" y="710912"/>
            <a:ext cx="2453927" cy="0"/>
          </a:xfrm>
          <a:prstGeom prst="line">
            <a:avLst/>
          </a:prstGeom>
          <a:ln cap="rnd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249359" y="466074"/>
            <a:ext cx="3516876" cy="431386"/>
            <a:chOff x="0" y="0"/>
            <a:chExt cx="4689168" cy="57518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64724" cy="575182"/>
            </a:xfrm>
            <a:custGeom>
              <a:avLst/>
              <a:gdLst/>
              <a:ahLst/>
              <a:cxnLst/>
              <a:rect r="r" b="b" t="t" l="l"/>
              <a:pathLst>
                <a:path h="575182" w="564724">
                  <a:moveTo>
                    <a:pt x="0" y="0"/>
                  </a:moveTo>
                  <a:lnTo>
                    <a:pt x="564724" y="0"/>
                  </a:lnTo>
                  <a:lnTo>
                    <a:pt x="564724" y="575182"/>
                  </a:lnTo>
                  <a:lnTo>
                    <a:pt x="0" y="57518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6" id="6"/>
            <p:cNvSpPr txBox="true"/>
            <p:nvPr/>
          </p:nvSpPr>
          <p:spPr>
            <a:xfrm rot="0">
              <a:off x="1102795" y="78041"/>
              <a:ext cx="3586372" cy="4191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520"/>
                </a:lnSpc>
                <a:spcBef>
                  <a:spcPct val="0"/>
                </a:spcBef>
              </a:pPr>
              <a:r>
                <a:rPr lang="en-US" sz="2100">
                  <a:solidFill>
                    <a:srgbClr val="000000"/>
                  </a:solidFill>
                  <a:latin typeface="Muli"/>
                </a:rPr>
                <a:t> </a:t>
              </a:r>
              <a:r>
                <a:rPr lang="en-US" sz="2100">
                  <a:solidFill>
                    <a:srgbClr val="000000"/>
                  </a:solidFill>
                  <a:latin typeface="Muli"/>
                </a:rPr>
                <a:t>Xử lý ảnh số</a:t>
              </a: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2908777" y="2558527"/>
            <a:ext cx="11811676" cy="4579296"/>
          </a:xfrm>
          <a:custGeom>
            <a:avLst/>
            <a:gdLst/>
            <a:ahLst/>
            <a:cxnLst/>
            <a:rect r="r" b="b" t="t" l="l"/>
            <a:pathLst>
              <a:path h="4579296" w="11811676">
                <a:moveTo>
                  <a:pt x="0" y="0"/>
                </a:moveTo>
                <a:lnTo>
                  <a:pt x="11811676" y="0"/>
                </a:lnTo>
                <a:lnTo>
                  <a:pt x="11811676" y="4579296"/>
                </a:lnTo>
                <a:lnTo>
                  <a:pt x="0" y="457929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3765875" y="466074"/>
            <a:ext cx="1909157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59"/>
              </a:lnSpc>
            </a:pPr>
            <a:r>
              <a:rPr lang="en-US" sz="3299" spc="30">
                <a:solidFill>
                  <a:srgbClr val="000000"/>
                </a:solidFill>
                <a:latin typeface="TT Rounds Condensed"/>
              </a:rPr>
              <a:t>Nhóm 6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0" y="923925"/>
            <a:ext cx="17259300" cy="904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DejaVu Serif Bold"/>
              </a:rPr>
              <a:t>3.1 Kiến trúc hệ thống nhận dạng khuôn mặt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255323" y="7204498"/>
            <a:ext cx="12465130" cy="1180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Noto Serif Display"/>
              </a:rPr>
              <a:t>Face detetion: dùng yunet để phát hiện khuôn mặt trong ảnh.</a:t>
            </a:r>
          </a:p>
          <a:p>
            <a:pPr algn="ctr"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4018373" y="9593124"/>
            <a:ext cx="3560862" cy="483999"/>
          </a:xfrm>
          <a:prstGeom prst="rect">
            <a:avLst/>
          </a:prstGeom>
          <a:solidFill>
            <a:srgbClr val="F24300"/>
          </a:solidFill>
        </p:spPr>
      </p:sp>
      <p:sp>
        <p:nvSpPr>
          <p:cNvPr name="AutoShape 3" id="3"/>
          <p:cNvSpPr/>
          <p:nvPr/>
        </p:nvSpPr>
        <p:spPr>
          <a:xfrm rot="60049">
            <a:off x="15855691" y="710912"/>
            <a:ext cx="2453927" cy="0"/>
          </a:xfrm>
          <a:prstGeom prst="line">
            <a:avLst/>
          </a:prstGeom>
          <a:ln cap="rnd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249359" y="466074"/>
            <a:ext cx="3516876" cy="431386"/>
            <a:chOff x="0" y="0"/>
            <a:chExt cx="4689168" cy="57518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64724" cy="575182"/>
            </a:xfrm>
            <a:custGeom>
              <a:avLst/>
              <a:gdLst/>
              <a:ahLst/>
              <a:cxnLst/>
              <a:rect r="r" b="b" t="t" l="l"/>
              <a:pathLst>
                <a:path h="575182" w="564724">
                  <a:moveTo>
                    <a:pt x="0" y="0"/>
                  </a:moveTo>
                  <a:lnTo>
                    <a:pt x="564724" y="0"/>
                  </a:lnTo>
                  <a:lnTo>
                    <a:pt x="564724" y="575182"/>
                  </a:lnTo>
                  <a:lnTo>
                    <a:pt x="0" y="57518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6" id="6"/>
            <p:cNvSpPr txBox="true"/>
            <p:nvPr/>
          </p:nvSpPr>
          <p:spPr>
            <a:xfrm rot="0">
              <a:off x="1102795" y="78041"/>
              <a:ext cx="3586372" cy="4191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520"/>
                </a:lnSpc>
                <a:spcBef>
                  <a:spcPct val="0"/>
                </a:spcBef>
              </a:pPr>
              <a:r>
                <a:rPr lang="en-US" sz="2100">
                  <a:solidFill>
                    <a:srgbClr val="000000"/>
                  </a:solidFill>
                  <a:latin typeface="Muli"/>
                </a:rPr>
                <a:t> </a:t>
              </a:r>
              <a:r>
                <a:rPr lang="en-US" sz="2100">
                  <a:solidFill>
                    <a:srgbClr val="000000"/>
                  </a:solidFill>
                  <a:latin typeface="Muli"/>
                </a:rPr>
                <a:t>Xử lý ảnh số</a:t>
              </a: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309100" y="3636237"/>
            <a:ext cx="12847771" cy="4980982"/>
          </a:xfrm>
          <a:custGeom>
            <a:avLst/>
            <a:gdLst/>
            <a:ahLst/>
            <a:cxnLst/>
            <a:rect r="r" b="b" t="t" l="l"/>
            <a:pathLst>
              <a:path h="4980982" w="12847771">
                <a:moveTo>
                  <a:pt x="0" y="0"/>
                </a:moveTo>
                <a:lnTo>
                  <a:pt x="12847771" y="0"/>
                </a:lnTo>
                <a:lnTo>
                  <a:pt x="12847771" y="4980982"/>
                </a:lnTo>
                <a:lnTo>
                  <a:pt x="0" y="49809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3765875" y="466074"/>
            <a:ext cx="1909157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59"/>
              </a:lnSpc>
            </a:pPr>
            <a:r>
              <a:rPr lang="en-US" sz="3299" spc="30">
                <a:solidFill>
                  <a:srgbClr val="000000"/>
                </a:solidFill>
                <a:latin typeface="TT Rounds Condensed"/>
              </a:rPr>
              <a:t>Nhóm 6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0" y="923925"/>
            <a:ext cx="17259300" cy="904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DejaVu Serif Bold"/>
              </a:rPr>
              <a:t>3.1 Hệ thống nhận dạng khuôn mặt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820109" y="2408668"/>
            <a:ext cx="3257550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Noto Serif Display"/>
              </a:rPr>
              <a:t>Kiến trúc chung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4018373" y="9593124"/>
            <a:ext cx="3560862" cy="483999"/>
          </a:xfrm>
          <a:prstGeom prst="rect">
            <a:avLst/>
          </a:prstGeom>
          <a:solidFill>
            <a:srgbClr val="F24300"/>
          </a:solidFill>
        </p:spPr>
      </p:sp>
      <p:sp>
        <p:nvSpPr>
          <p:cNvPr name="AutoShape 3" id="3"/>
          <p:cNvSpPr/>
          <p:nvPr/>
        </p:nvSpPr>
        <p:spPr>
          <a:xfrm rot="60049">
            <a:off x="15855691" y="710912"/>
            <a:ext cx="2453927" cy="0"/>
          </a:xfrm>
          <a:prstGeom prst="line">
            <a:avLst/>
          </a:prstGeom>
          <a:ln cap="rnd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249359" y="466074"/>
            <a:ext cx="3516876" cy="431386"/>
            <a:chOff x="0" y="0"/>
            <a:chExt cx="4689168" cy="57518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64724" cy="575182"/>
            </a:xfrm>
            <a:custGeom>
              <a:avLst/>
              <a:gdLst/>
              <a:ahLst/>
              <a:cxnLst/>
              <a:rect r="r" b="b" t="t" l="l"/>
              <a:pathLst>
                <a:path h="575182" w="564724">
                  <a:moveTo>
                    <a:pt x="0" y="0"/>
                  </a:moveTo>
                  <a:lnTo>
                    <a:pt x="564724" y="0"/>
                  </a:lnTo>
                  <a:lnTo>
                    <a:pt x="564724" y="575182"/>
                  </a:lnTo>
                  <a:lnTo>
                    <a:pt x="0" y="57518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6" id="6"/>
            <p:cNvSpPr txBox="true"/>
            <p:nvPr/>
          </p:nvSpPr>
          <p:spPr>
            <a:xfrm rot="0">
              <a:off x="1102795" y="78041"/>
              <a:ext cx="3586372" cy="4191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520"/>
                </a:lnSpc>
                <a:spcBef>
                  <a:spcPct val="0"/>
                </a:spcBef>
              </a:pPr>
              <a:r>
                <a:rPr lang="en-US" sz="2100">
                  <a:solidFill>
                    <a:srgbClr val="000000"/>
                  </a:solidFill>
                  <a:latin typeface="Muli"/>
                </a:rPr>
                <a:t> </a:t>
              </a:r>
              <a:r>
                <a:rPr lang="en-US" sz="2100">
                  <a:solidFill>
                    <a:srgbClr val="000000"/>
                  </a:solidFill>
                  <a:latin typeface="Muli"/>
                </a:rPr>
                <a:t>Xử lý ảnh số</a:t>
              </a: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508837" y="2144648"/>
            <a:ext cx="3462483" cy="4730718"/>
          </a:xfrm>
          <a:custGeom>
            <a:avLst/>
            <a:gdLst/>
            <a:ahLst/>
            <a:cxnLst/>
            <a:rect r="r" b="b" t="t" l="l"/>
            <a:pathLst>
              <a:path h="4730718" w="3462483">
                <a:moveTo>
                  <a:pt x="0" y="0"/>
                </a:moveTo>
                <a:lnTo>
                  <a:pt x="3462483" y="0"/>
                </a:lnTo>
                <a:lnTo>
                  <a:pt x="3462483" y="4730718"/>
                </a:lnTo>
                <a:lnTo>
                  <a:pt x="0" y="473071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5779413" y="2144648"/>
            <a:ext cx="2901833" cy="4730718"/>
          </a:xfrm>
          <a:custGeom>
            <a:avLst/>
            <a:gdLst/>
            <a:ahLst/>
            <a:cxnLst/>
            <a:rect r="r" b="b" t="t" l="l"/>
            <a:pathLst>
              <a:path h="4730718" w="2901833">
                <a:moveTo>
                  <a:pt x="0" y="0"/>
                </a:moveTo>
                <a:lnTo>
                  <a:pt x="2901832" y="0"/>
                </a:lnTo>
                <a:lnTo>
                  <a:pt x="2901832" y="4730718"/>
                </a:lnTo>
                <a:lnTo>
                  <a:pt x="0" y="473071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-4969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1526327" y="2144648"/>
            <a:ext cx="2990693" cy="4730718"/>
          </a:xfrm>
          <a:custGeom>
            <a:avLst/>
            <a:gdLst/>
            <a:ahLst/>
            <a:cxnLst/>
            <a:rect r="r" b="b" t="t" l="l"/>
            <a:pathLst>
              <a:path h="4730718" w="2990693">
                <a:moveTo>
                  <a:pt x="0" y="0"/>
                </a:moveTo>
                <a:lnTo>
                  <a:pt x="2990694" y="0"/>
                </a:lnTo>
                <a:lnTo>
                  <a:pt x="2990694" y="4730718"/>
                </a:lnTo>
                <a:lnTo>
                  <a:pt x="0" y="473071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-3859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3765875" y="466074"/>
            <a:ext cx="1909157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59"/>
              </a:lnSpc>
            </a:pPr>
            <a:r>
              <a:rPr lang="en-US" sz="3299" spc="30">
                <a:solidFill>
                  <a:srgbClr val="000000"/>
                </a:solidFill>
                <a:latin typeface="TT Rounds Condensed"/>
              </a:rPr>
              <a:t>Nhóm 6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0" y="923925"/>
            <a:ext cx="17259300" cy="904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DejaVu Serif Bold"/>
              </a:rPr>
              <a:t>3.1 Hệ thống nhận dạng khuôn mặt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08837" y="7125175"/>
            <a:ext cx="4097417" cy="2380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Noto Serif Display"/>
              </a:rPr>
              <a:t>Dùng yunet để phát </a:t>
            </a:r>
          </a:p>
          <a:p>
            <a:pPr algn="just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Noto Serif Display"/>
              </a:rPr>
              <a:t>hiện khuôn mặt </a:t>
            </a:r>
          </a:p>
          <a:p>
            <a:pPr algn="just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Noto Serif Display"/>
              </a:rPr>
              <a:t>trong ảnh.</a:t>
            </a:r>
          </a:p>
          <a:p>
            <a:pPr algn="just">
              <a:lnSpc>
                <a:spcPts val="4759"/>
              </a:lnSpc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5779413" y="7123016"/>
            <a:ext cx="4347329" cy="2380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Noto Serif Display"/>
              </a:rPr>
              <a:t>Dùng sface để lấy </a:t>
            </a:r>
          </a:p>
          <a:p>
            <a:pPr algn="just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Noto Serif Display"/>
              </a:rPr>
              <a:t>được ảnh khuôn mặt </a:t>
            </a:r>
          </a:p>
          <a:p>
            <a:pPr algn="just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Noto Serif Display"/>
              </a:rPr>
              <a:t>đã được căn chỉnh..</a:t>
            </a:r>
          </a:p>
          <a:p>
            <a:pPr algn="just">
              <a:lnSpc>
                <a:spcPts val="475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11298317" y="7084916"/>
            <a:ext cx="6176248" cy="2980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Noto Serif Display"/>
              </a:rPr>
              <a:t>-Dùng sface để trích xuất các </a:t>
            </a:r>
          </a:p>
          <a:p>
            <a:pPr algn="just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Noto Serif Display"/>
              </a:rPr>
              <a:t>đặc điểm phân biệt từ ảnh </a:t>
            </a:r>
          </a:p>
          <a:p>
            <a:pPr algn="just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Noto Serif Display"/>
              </a:rPr>
              <a:t>khuôn mặt đã được căn chỉnh.</a:t>
            </a:r>
          </a:p>
          <a:p>
            <a:pPr algn="just">
              <a:lnSpc>
                <a:spcPts val="4759"/>
              </a:lnSpc>
            </a:pPr>
          </a:p>
          <a:p>
            <a:pPr algn="just"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4018373" y="9593124"/>
            <a:ext cx="3560862" cy="483999"/>
          </a:xfrm>
          <a:prstGeom prst="rect">
            <a:avLst/>
          </a:prstGeom>
          <a:solidFill>
            <a:srgbClr val="F24300"/>
          </a:solidFill>
        </p:spPr>
      </p:sp>
      <p:sp>
        <p:nvSpPr>
          <p:cNvPr name="AutoShape 3" id="3"/>
          <p:cNvSpPr/>
          <p:nvPr/>
        </p:nvSpPr>
        <p:spPr>
          <a:xfrm rot="60049">
            <a:off x="15855691" y="710912"/>
            <a:ext cx="2453927" cy="0"/>
          </a:xfrm>
          <a:prstGeom prst="line">
            <a:avLst/>
          </a:prstGeom>
          <a:ln cap="rnd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249359" y="466074"/>
            <a:ext cx="3516876" cy="431386"/>
            <a:chOff x="0" y="0"/>
            <a:chExt cx="4689168" cy="57518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64724" cy="575182"/>
            </a:xfrm>
            <a:custGeom>
              <a:avLst/>
              <a:gdLst/>
              <a:ahLst/>
              <a:cxnLst/>
              <a:rect r="r" b="b" t="t" l="l"/>
              <a:pathLst>
                <a:path h="575182" w="564724">
                  <a:moveTo>
                    <a:pt x="0" y="0"/>
                  </a:moveTo>
                  <a:lnTo>
                    <a:pt x="564724" y="0"/>
                  </a:lnTo>
                  <a:lnTo>
                    <a:pt x="564724" y="575182"/>
                  </a:lnTo>
                  <a:lnTo>
                    <a:pt x="0" y="57518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6" id="6"/>
            <p:cNvSpPr txBox="true"/>
            <p:nvPr/>
          </p:nvSpPr>
          <p:spPr>
            <a:xfrm rot="0">
              <a:off x="1102795" y="78041"/>
              <a:ext cx="3586372" cy="4191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520"/>
                </a:lnSpc>
                <a:spcBef>
                  <a:spcPct val="0"/>
                </a:spcBef>
              </a:pPr>
              <a:r>
                <a:rPr lang="en-US" sz="2100">
                  <a:solidFill>
                    <a:srgbClr val="000000"/>
                  </a:solidFill>
                  <a:latin typeface="Muli"/>
                </a:rPr>
                <a:t> </a:t>
              </a:r>
              <a:r>
                <a:rPr lang="en-US" sz="2100">
                  <a:solidFill>
                    <a:srgbClr val="000000"/>
                  </a:solidFill>
                  <a:latin typeface="Muli"/>
                </a:rPr>
                <a:t>Xử lý ảnh số</a:t>
              </a: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2908777" y="2227577"/>
            <a:ext cx="11811676" cy="3961454"/>
          </a:xfrm>
          <a:custGeom>
            <a:avLst/>
            <a:gdLst/>
            <a:ahLst/>
            <a:cxnLst/>
            <a:rect r="r" b="b" t="t" l="l"/>
            <a:pathLst>
              <a:path h="3961454" w="11811676">
                <a:moveTo>
                  <a:pt x="0" y="0"/>
                </a:moveTo>
                <a:lnTo>
                  <a:pt x="11811676" y="0"/>
                </a:lnTo>
                <a:lnTo>
                  <a:pt x="11811676" y="3961454"/>
                </a:lnTo>
                <a:lnTo>
                  <a:pt x="0" y="396145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3765875" y="466074"/>
            <a:ext cx="1909157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59"/>
              </a:lnSpc>
            </a:pPr>
            <a:r>
              <a:rPr lang="en-US" sz="3299" spc="30">
                <a:solidFill>
                  <a:srgbClr val="000000"/>
                </a:solidFill>
                <a:latin typeface="TT Rounds Condensed"/>
              </a:rPr>
              <a:t>Nhóm 6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0" y="923925"/>
            <a:ext cx="17259300" cy="904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DejaVu Serif Bold"/>
              </a:rPr>
              <a:t>3.2 Kiến trúc hệ thống nhận dạng khuôn mặt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44933" y="6012359"/>
            <a:ext cx="17943067" cy="3580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759"/>
              </a:lnSpc>
            </a:pPr>
          </a:p>
          <a:p>
            <a:pPr algn="just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Noto Serif Display"/>
              </a:rPr>
              <a:t>Registration: sau khi phát hiện khuôn mặt sẽ tiến hành căn chỉnh và trích xuất đặc trưng và lưu vào database.</a:t>
            </a:r>
          </a:p>
          <a:p>
            <a:pPr algn="just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Noto Serif Display"/>
              </a:rPr>
              <a:t>Recogniton: sau khi phát hiện khuôn mặt sẽ tiến hành căn chỉnh và trích xuất đặc trưng và so sánh với dữ liệu trong database.</a:t>
            </a:r>
          </a:p>
          <a:p>
            <a:pPr algn="just"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32233" y="-162433"/>
            <a:ext cx="19352465" cy="7810993"/>
            <a:chOff x="0" y="0"/>
            <a:chExt cx="25803287" cy="1041465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5803225" cy="10414625"/>
            </a:xfrm>
            <a:custGeom>
              <a:avLst/>
              <a:gdLst/>
              <a:ahLst/>
              <a:cxnLst/>
              <a:rect r="r" b="b" t="t" l="l"/>
              <a:pathLst>
                <a:path h="10414625" w="25803225">
                  <a:moveTo>
                    <a:pt x="0" y="0"/>
                  </a:moveTo>
                  <a:lnTo>
                    <a:pt x="25803225" y="0"/>
                  </a:lnTo>
                  <a:lnTo>
                    <a:pt x="25803225" y="10414625"/>
                  </a:lnTo>
                  <a:lnTo>
                    <a:pt x="0" y="1041462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19682" r="0" b="-19682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028700" y="884039"/>
            <a:ext cx="16230600" cy="2365249"/>
          </a:xfrm>
          <a:custGeom>
            <a:avLst/>
            <a:gdLst/>
            <a:ahLst/>
            <a:cxnLst/>
            <a:rect r="r" b="b" t="t" l="l"/>
            <a:pathLst>
              <a:path h="2365249" w="16230600">
                <a:moveTo>
                  <a:pt x="0" y="0"/>
                </a:moveTo>
                <a:lnTo>
                  <a:pt x="16230600" y="0"/>
                </a:lnTo>
                <a:lnTo>
                  <a:pt x="16230600" y="2365249"/>
                </a:lnTo>
                <a:lnTo>
                  <a:pt x="0" y="236524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934680" y="920204"/>
            <a:ext cx="3324620" cy="2329084"/>
          </a:xfrm>
          <a:custGeom>
            <a:avLst/>
            <a:gdLst/>
            <a:ahLst/>
            <a:cxnLst/>
            <a:rect r="r" b="b" t="t" l="l"/>
            <a:pathLst>
              <a:path h="2329084" w="3324620">
                <a:moveTo>
                  <a:pt x="0" y="0"/>
                </a:moveTo>
                <a:lnTo>
                  <a:pt x="3324620" y="0"/>
                </a:lnTo>
                <a:lnTo>
                  <a:pt x="3324620" y="2329084"/>
                </a:lnTo>
                <a:lnTo>
                  <a:pt x="0" y="232908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666215" y="1606226"/>
            <a:ext cx="10595440" cy="1095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40"/>
              </a:lnSpc>
            </a:pPr>
            <a:r>
              <a:rPr lang="en-US" sz="7200" spc="-144">
                <a:solidFill>
                  <a:srgbClr val="3C3C3D"/>
                </a:solidFill>
                <a:latin typeface="Cabin"/>
              </a:rPr>
              <a:t>Nhóm 6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13530" y="6544657"/>
            <a:ext cx="4352770" cy="679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3C3C3D"/>
                </a:solidFill>
                <a:latin typeface="Cabin"/>
              </a:rPr>
              <a:t>Nguyễn Hữu Đức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13530" y="5963291"/>
            <a:ext cx="4352770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60"/>
              </a:lnSpc>
            </a:pPr>
            <a:r>
              <a:rPr lang="en-US" sz="3300">
                <a:solidFill>
                  <a:srgbClr val="3C3C3D"/>
                </a:solidFill>
                <a:latin typeface="Cabin Bold"/>
              </a:rPr>
              <a:t>20110460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817825" y="4324430"/>
            <a:ext cx="4352770" cy="7366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3C3C3D"/>
                </a:solidFill>
                <a:latin typeface="Cabin"/>
              </a:rPr>
              <a:t>Ngô Nguyên Bảo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817825" y="3743063"/>
            <a:ext cx="4352770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60"/>
              </a:lnSpc>
            </a:pPr>
            <a:r>
              <a:rPr lang="en-US" sz="3300">
                <a:solidFill>
                  <a:srgbClr val="3C3C3D"/>
                </a:solidFill>
                <a:latin typeface="Cabin Bold"/>
              </a:rPr>
              <a:t>2119170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613530" y="4490947"/>
            <a:ext cx="4352770" cy="679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3C3C3D"/>
                </a:solidFill>
                <a:latin typeface="Cabin"/>
              </a:rPr>
              <a:t>Đặng Minh Châu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613530" y="3909581"/>
            <a:ext cx="4352770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60"/>
              </a:lnSpc>
            </a:pPr>
            <a:r>
              <a:rPr lang="en-US" sz="3300">
                <a:solidFill>
                  <a:srgbClr val="3C3C3D"/>
                </a:solidFill>
                <a:latin typeface="Cabin Bold"/>
              </a:rPr>
              <a:t>20110445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817825" y="6543241"/>
            <a:ext cx="4352770" cy="679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3C3C3D"/>
                </a:solidFill>
                <a:latin typeface="Cabin"/>
              </a:rPr>
              <a:t>Lê Đức Phát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817825" y="5961874"/>
            <a:ext cx="4352770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60"/>
              </a:lnSpc>
            </a:pPr>
            <a:r>
              <a:rPr lang="en-US" sz="3300">
                <a:solidFill>
                  <a:srgbClr val="3C3C3D"/>
                </a:solidFill>
                <a:latin typeface="Cabin Bold"/>
              </a:rPr>
              <a:t>21139083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4018373" y="9593124"/>
            <a:ext cx="3560862" cy="483999"/>
          </a:xfrm>
          <a:prstGeom prst="rect">
            <a:avLst/>
          </a:prstGeom>
          <a:solidFill>
            <a:srgbClr val="F24300"/>
          </a:solidFill>
        </p:spPr>
      </p:sp>
      <p:sp>
        <p:nvSpPr>
          <p:cNvPr name="AutoShape 3" id="3"/>
          <p:cNvSpPr/>
          <p:nvPr/>
        </p:nvSpPr>
        <p:spPr>
          <a:xfrm rot="60049">
            <a:off x="15855691" y="710912"/>
            <a:ext cx="2453927" cy="0"/>
          </a:xfrm>
          <a:prstGeom prst="line">
            <a:avLst/>
          </a:prstGeom>
          <a:ln cap="rnd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249359" y="466074"/>
            <a:ext cx="3516876" cy="431386"/>
            <a:chOff x="0" y="0"/>
            <a:chExt cx="4689168" cy="57518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64724" cy="575182"/>
            </a:xfrm>
            <a:custGeom>
              <a:avLst/>
              <a:gdLst/>
              <a:ahLst/>
              <a:cxnLst/>
              <a:rect r="r" b="b" t="t" l="l"/>
              <a:pathLst>
                <a:path h="575182" w="564724">
                  <a:moveTo>
                    <a:pt x="0" y="0"/>
                  </a:moveTo>
                  <a:lnTo>
                    <a:pt x="564724" y="0"/>
                  </a:lnTo>
                  <a:lnTo>
                    <a:pt x="564724" y="575182"/>
                  </a:lnTo>
                  <a:lnTo>
                    <a:pt x="0" y="57518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6" id="6"/>
            <p:cNvSpPr txBox="true"/>
            <p:nvPr/>
          </p:nvSpPr>
          <p:spPr>
            <a:xfrm rot="0">
              <a:off x="1102795" y="78041"/>
              <a:ext cx="3586372" cy="4191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520"/>
                </a:lnSpc>
                <a:spcBef>
                  <a:spcPct val="0"/>
                </a:spcBef>
              </a:pPr>
              <a:r>
                <a:rPr lang="en-US" sz="2100">
                  <a:solidFill>
                    <a:srgbClr val="000000"/>
                  </a:solidFill>
                  <a:latin typeface="Muli"/>
                </a:rPr>
                <a:t> </a:t>
              </a:r>
              <a:r>
                <a:rPr lang="en-US" sz="2100">
                  <a:solidFill>
                    <a:srgbClr val="000000"/>
                  </a:solidFill>
                  <a:latin typeface="Muli"/>
                </a:rPr>
                <a:t>Xử lý ảnh số</a:t>
              </a: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641432" y="3912059"/>
            <a:ext cx="8042306" cy="3546788"/>
          </a:xfrm>
          <a:custGeom>
            <a:avLst/>
            <a:gdLst/>
            <a:ahLst/>
            <a:cxnLst/>
            <a:rect r="r" b="b" t="t" l="l"/>
            <a:pathLst>
              <a:path h="3546788" w="8042306">
                <a:moveTo>
                  <a:pt x="0" y="0"/>
                </a:moveTo>
                <a:lnTo>
                  <a:pt x="8042307" y="0"/>
                </a:lnTo>
                <a:lnTo>
                  <a:pt x="8042307" y="3546788"/>
                </a:lnTo>
                <a:lnTo>
                  <a:pt x="0" y="354678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2868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9356228" y="3912059"/>
            <a:ext cx="7684708" cy="3546788"/>
          </a:xfrm>
          <a:custGeom>
            <a:avLst/>
            <a:gdLst/>
            <a:ahLst/>
            <a:cxnLst/>
            <a:rect r="r" b="b" t="t" l="l"/>
            <a:pathLst>
              <a:path h="3546788" w="7684708">
                <a:moveTo>
                  <a:pt x="0" y="0"/>
                </a:moveTo>
                <a:lnTo>
                  <a:pt x="7684707" y="0"/>
                </a:lnTo>
                <a:lnTo>
                  <a:pt x="7684707" y="3546788"/>
                </a:lnTo>
                <a:lnTo>
                  <a:pt x="0" y="354678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3765875" y="466074"/>
            <a:ext cx="1909157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59"/>
              </a:lnSpc>
            </a:pPr>
            <a:r>
              <a:rPr lang="en-US" sz="3299" spc="30">
                <a:solidFill>
                  <a:srgbClr val="000000"/>
                </a:solidFill>
                <a:latin typeface="TT Rounds Condensed"/>
              </a:rPr>
              <a:t>Nhóm 6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-4060718" y="923925"/>
            <a:ext cx="17259300" cy="904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DejaVu Serif Bold"/>
              </a:rPr>
              <a:t>3.3 Thiết kế Database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41432" y="1894840"/>
            <a:ext cx="9769673" cy="1180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Noto Serif Display"/>
              </a:rPr>
              <a:t>Sử dụng Sqlite thiết kế cơ sở dữ liệu gồm 2 bảng:</a:t>
            </a:r>
          </a:p>
          <a:p>
            <a:pPr algn="ctr"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598767" y="1028700"/>
            <a:ext cx="14026196" cy="11628992"/>
          </a:xfrm>
          <a:custGeom>
            <a:avLst/>
            <a:gdLst/>
            <a:ahLst/>
            <a:cxnLst/>
            <a:rect r="r" b="b" t="t" l="l"/>
            <a:pathLst>
              <a:path h="11628992" w="14026196">
                <a:moveTo>
                  <a:pt x="0" y="0"/>
                </a:moveTo>
                <a:lnTo>
                  <a:pt x="14026197" y="0"/>
                </a:lnTo>
                <a:lnTo>
                  <a:pt x="14026197" y="11628992"/>
                </a:lnTo>
                <a:lnTo>
                  <a:pt x="0" y="116289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rot="0">
            <a:off x="13698438" y="8774301"/>
            <a:ext cx="3560862" cy="483999"/>
          </a:xfrm>
          <a:prstGeom prst="rect">
            <a:avLst/>
          </a:prstGeom>
          <a:solidFill>
            <a:srgbClr val="F24300"/>
          </a:solidFill>
        </p:spPr>
      </p:sp>
      <p:sp>
        <p:nvSpPr>
          <p:cNvPr name="TextBox 4" id="4"/>
          <p:cNvSpPr txBox="true"/>
          <p:nvPr/>
        </p:nvSpPr>
        <p:spPr>
          <a:xfrm rot="0">
            <a:off x="2131170" y="3892854"/>
            <a:ext cx="2763407" cy="2466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7280"/>
              </a:lnSpc>
            </a:pPr>
            <a:r>
              <a:rPr lang="en-US" sz="14400">
                <a:solidFill>
                  <a:srgbClr val="000000"/>
                </a:solidFill>
                <a:latin typeface="Times New Roman Bold"/>
              </a:rPr>
              <a:t>IV</a:t>
            </a:r>
            <a:r>
              <a:rPr lang="en-US" sz="14400">
                <a:solidFill>
                  <a:srgbClr val="000000"/>
                </a:solidFill>
                <a:latin typeface="Times New Roman Bold"/>
              </a:rPr>
              <a:t>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894577" y="4488180"/>
            <a:ext cx="8243479" cy="1238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20"/>
              </a:lnSpc>
            </a:pPr>
            <a:r>
              <a:rPr lang="en-US" sz="8100" spc="75">
                <a:solidFill>
                  <a:srgbClr val="000000"/>
                </a:solidFill>
                <a:latin typeface="TT Rounds Condensed Bold"/>
              </a:rPr>
              <a:t>Demo Ứng dụng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028700" y="1127332"/>
            <a:ext cx="3516876" cy="431386"/>
            <a:chOff x="0" y="0"/>
            <a:chExt cx="4689168" cy="57518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64724" cy="575182"/>
            </a:xfrm>
            <a:custGeom>
              <a:avLst/>
              <a:gdLst/>
              <a:ahLst/>
              <a:cxnLst/>
              <a:rect r="r" b="b" t="t" l="l"/>
              <a:pathLst>
                <a:path h="575182" w="564724">
                  <a:moveTo>
                    <a:pt x="0" y="0"/>
                  </a:moveTo>
                  <a:lnTo>
                    <a:pt x="564724" y="0"/>
                  </a:lnTo>
                  <a:lnTo>
                    <a:pt x="564724" y="575182"/>
                  </a:lnTo>
                  <a:lnTo>
                    <a:pt x="0" y="57518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8" id="8"/>
            <p:cNvSpPr txBox="true"/>
            <p:nvPr/>
          </p:nvSpPr>
          <p:spPr>
            <a:xfrm rot="0">
              <a:off x="1102795" y="78041"/>
              <a:ext cx="3586372" cy="4191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520"/>
                </a:lnSpc>
                <a:spcBef>
                  <a:spcPct val="0"/>
                </a:spcBef>
              </a:pPr>
              <a:r>
                <a:rPr lang="en-US" sz="2100">
                  <a:solidFill>
                    <a:srgbClr val="000000"/>
                  </a:solidFill>
                  <a:latin typeface="Muli"/>
                </a:rPr>
                <a:t> </a:t>
              </a:r>
              <a:r>
                <a:rPr lang="en-US" sz="2100">
                  <a:solidFill>
                    <a:srgbClr val="000000"/>
                  </a:solidFill>
                  <a:latin typeface="Muli"/>
                </a:rPr>
                <a:t>Xử lý ảnh số</a:t>
              </a:r>
            </a:p>
          </p:txBody>
        </p:sp>
      </p:grp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598767" y="1028700"/>
            <a:ext cx="14026196" cy="11628992"/>
          </a:xfrm>
          <a:custGeom>
            <a:avLst/>
            <a:gdLst/>
            <a:ahLst/>
            <a:cxnLst/>
            <a:rect r="r" b="b" t="t" l="l"/>
            <a:pathLst>
              <a:path h="11628992" w="14026196">
                <a:moveTo>
                  <a:pt x="0" y="0"/>
                </a:moveTo>
                <a:lnTo>
                  <a:pt x="14026197" y="0"/>
                </a:lnTo>
                <a:lnTo>
                  <a:pt x="14026197" y="11628992"/>
                </a:lnTo>
                <a:lnTo>
                  <a:pt x="0" y="116289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rot="0">
            <a:off x="13698438" y="8774301"/>
            <a:ext cx="3560862" cy="483999"/>
          </a:xfrm>
          <a:prstGeom prst="rect">
            <a:avLst/>
          </a:prstGeom>
          <a:solidFill>
            <a:srgbClr val="F24300"/>
          </a:solidFill>
        </p:spPr>
      </p:sp>
      <p:sp>
        <p:nvSpPr>
          <p:cNvPr name="TextBox 4" id="4"/>
          <p:cNvSpPr txBox="true"/>
          <p:nvPr/>
        </p:nvSpPr>
        <p:spPr>
          <a:xfrm rot="0">
            <a:off x="2131170" y="3892854"/>
            <a:ext cx="2763407" cy="2466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7280"/>
              </a:lnSpc>
            </a:pPr>
            <a:r>
              <a:rPr lang="en-US" sz="14400">
                <a:solidFill>
                  <a:srgbClr val="000000"/>
                </a:solidFill>
                <a:latin typeface="Times New Roman Bold"/>
              </a:rPr>
              <a:t>V</a:t>
            </a:r>
            <a:r>
              <a:rPr lang="en-US" sz="14400">
                <a:solidFill>
                  <a:srgbClr val="000000"/>
                </a:solidFill>
                <a:latin typeface="Times New Roman Bold"/>
              </a:rPr>
              <a:t>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894577" y="4488180"/>
            <a:ext cx="8243479" cy="4924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20"/>
              </a:lnSpc>
            </a:pPr>
            <a:r>
              <a:rPr lang="en-US" sz="8100" spc="72">
                <a:solidFill>
                  <a:srgbClr val="000000"/>
                </a:solidFill>
                <a:latin typeface="TT Rounds Condensed Bold"/>
              </a:rPr>
              <a:t>KẾT LUẬN VÀ HƯỚNG PHÁT TRIỂN</a:t>
            </a:r>
          </a:p>
          <a:p>
            <a:pPr algn="ctr">
              <a:lnSpc>
                <a:spcPts val="9720"/>
              </a:lnSpc>
            </a:pPr>
          </a:p>
        </p:txBody>
      </p:sp>
      <p:grpSp>
        <p:nvGrpSpPr>
          <p:cNvPr name="Group 6" id="6"/>
          <p:cNvGrpSpPr/>
          <p:nvPr/>
        </p:nvGrpSpPr>
        <p:grpSpPr>
          <a:xfrm rot="0">
            <a:off x="1028700" y="1127332"/>
            <a:ext cx="3516876" cy="431386"/>
            <a:chOff x="0" y="0"/>
            <a:chExt cx="4689168" cy="57518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64724" cy="575182"/>
            </a:xfrm>
            <a:custGeom>
              <a:avLst/>
              <a:gdLst/>
              <a:ahLst/>
              <a:cxnLst/>
              <a:rect r="r" b="b" t="t" l="l"/>
              <a:pathLst>
                <a:path h="575182" w="564724">
                  <a:moveTo>
                    <a:pt x="0" y="0"/>
                  </a:moveTo>
                  <a:lnTo>
                    <a:pt x="564724" y="0"/>
                  </a:lnTo>
                  <a:lnTo>
                    <a:pt x="564724" y="575182"/>
                  </a:lnTo>
                  <a:lnTo>
                    <a:pt x="0" y="57518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8" id="8"/>
            <p:cNvSpPr txBox="true"/>
            <p:nvPr/>
          </p:nvSpPr>
          <p:spPr>
            <a:xfrm rot="0">
              <a:off x="1102795" y="78041"/>
              <a:ext cx="3586372" cy="4191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520"/>
                </a:lnSpc>
                <a:spcBef>
                  <a:spcPct val="0"/>
                </a:spcBef>
              </a:pPr>
              <a:r>
                <a:rPr lang="en-US" sz="2100">
                  <a:solidFill>
                    <a:srgbClr val="000000"/>
                  </a:solidFill>
                  <a:latin typeface="Muli"/>
                </a:rPr>
                <a:t> </a:t>
              </a:r>
              <a:r>
                <a:rPr lang="en-US" sz="2100">
                  <a:solidFill>
                    <a:srgbClr val="000000"/>
                  </a:solidFill>
                  <a:latin typeface="Muli"/>
                </a:rPr>
                <a:t>Xử lý ảnh số</a:t>
              </a:r>
            </a:p>
          </p:txBody>
        </p:sp>
      </p:grp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4018373" y="9593124"/>
            <a:ext cx="3560862" cy="483999"/>
          </a:xfrm>
          <a:prstGeom prst="rect">
            <a:avLst/>
          </a:prstGeom>
          <a:solidFill>
            <a:srgbClr val="F24300"/>
          </a:solidFill>
        </p:spPr>
      </p:sp>
      <p:sp>
        <p:nvSpPr>
          <p:cNvPr name="AutoShape 3" id="3"/>
          <p:cNvSpPr/>
          <p:nvPr/>
        </p:nvSpPr>
        <p:spPr>
          <a:xfrm rot="60049">
            <a:off x="15855691" y="710912"/>
            <a:ext cx="2453927" cy="0"/>
          </a:xfrm>
          <a:prstGeom prst="line">
            <a:avLst/>
          </a:prstGeom>
          <a:ln cap="rnd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249359" y="466074"/>
            <a:ext cx="3516876" cy="431386"/>
            <a:chOff x="0" y="0"/>
            <a:chExt cx="4689168" cy="57518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64724" cy="575182"/>
            </a:xfrm>
            <a:custGeom>
              <a:avLst/>
              <a:gdLst/>
              <a:ahLst/>
              <a:cxnLst/>
              <a:rect r="r" b="b" t="t" l="l"/>
              <a:pathLst>
                <a:path h="575182" w="564724">
                  <a:moveTo>
                    <a:pt x="0" y="0"/>
                  </a:moveTo>
                  <a:lnTo>
                    <a:pt x="564724" y="0"/>
                  </a:lnTo>
                  <a:lnTo>
                    <a:pt x="564724" y="575182"/>
                  </a:lnTo>
                  <a:lnTo>
                    <a:pt x="0" y="57518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6" id="6"/>
            <p:cNvSpPr txBox="true"/>
            <p:nvPr/>
          </p:nvSpPr>
          <p:spPr>
            <a:xfrm rot="0">
              <a:off x="1102795" y="78041"/>
              <a:ext cx="3586372" cy="4191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520"/>
                </a:lnSpc>
                <a:spcBef>
                  <a:spcPct val="0"/>
                </a:spcBef>
              </a:pPr>
              <a:r>
                <a:rPr lang="en-US" sz="2100">
                  <a:solidFill>
                    <a:srgbClr val="000000"/>
                  </a:solidFill>
                  <a:latin typeface="Muli"/>
                </a:rPr>
                <a:t> </a:t>
              </a:r>
              <a:r>
                <a:rPr lang="en-US" sz="2100">
                  <a:solidFill>
                    <a:srgbClr val="000000"/>
                  </a:solidFill>
                  <a:latin typeface="Muli"/>
                </a:rPr>
                <a:t>Xử lý ảnh số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3765875" y="466074"/>
            <a:ext cx="1909157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59"/>
              </a:lnSpc>
            </a:pPr>
            <a:r>
              <a:rPr lang="en-US" sz="3299" spc="30">
                <a:solidFill>
                  <a:srgbClr val="000000"/>
                </a:solidFill>
                <a:latin typeface="TT Rounds Condensed"/>
              </a:rPr>
              <a:t>Nhóm 6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-1909156" y="2031394"/>
            <a:ext cx="15675032" cy="904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DejaVu Serif Bold"/>
              </a:rPr>
              <a:t>Hướng phát triển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40112" y="3319780"/>
            <a:ext cx="16639124" cy="3580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Noto Serif Display"/>
              </a:rPr>
              <a:t>Cải thiện giao diện người dùng.</a:t>
            </a:r>
          </a:p>
          <a:p>
            <a:pPr algn="just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Noto Serif Display"/>
              </a:rPr>
              <a:t>Tối ưu lại code giúp tăng hiệu năng.</a:t>
            </a:r>
          </a:p>
          <a:p>
            <a:pPr algn="just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Noto Serif Display"/>
              </a:rPr>
              <a:t>Thêm các phương pháp xử lý ảnh cho những trường hợp khuôn mặt được scan trong môi trường quá sáng hoặc quá tối.</a:t>
            </a:r>
          </a:p>
          <a:p>
            <a:pPr algn="just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Noto Serif Display"/>
              </a:rPr>
              <a:t>Nâng cao tính ứng dụng thực tế</a:t>
            </a:r>
          </a:p>
          <a:p>
            <a:pPr algn="just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Noto Serif Display"/>
              </a:rPr>
              <a:t>Mở rộng phạm vi ứng dụng</a:t>
            </a: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460451">
            <a:off x="-3704475" y="5082768"/>
            <a:ext cx="8954562" cy="6805467"/>
          </a:xfrm>
          <a:custGeom>
            <a:avLst/>
            <a:gdLst/>
            <a:ahLst/>
            <a:cxnLst/>
            <a:rect r="r" b="b" t="t" l="l"/>
            <a:pathLst>
              <a:path h="6805467" w="8954562">
                <a:moveTo>
                  <a:pt x="0" y="0"/>
                </a:moveTo>
                <a:lnTo>
                  <a:pt x="8954562" y="0"/>
                </a:lnTo>
                <a:lnTo>
                  <a:pt x="8954562" y="6805467"/>
                </a:lnTo>
                <a:lnTo>
                  <a:pt x="0" y="68054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643360" y="3490838"/>
            <a:ext cx="12442288" cy="5324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0560"/>
              </a:lnSpc>
              <a:spcBef>
                <a:spcPct val="0"/>
              </a:spcBef>
            </a:pPr>
            <a:r>
              <a:rPr lang="en-US" sz="8800" spc="-290">
                <a:solidFill>
                  <a:srgbClr val="000000"/>
                </a:solidFill>
                <a:latin typeface="Muli Bold"/>
              </a:rPr>
              <a:t>Cảm ơn thầy và các bạn đã lắng nghe phần thuyết trình của nhóm chúng em</a:t>
            </a:r>
          </a:p>
        </p:txBody>
      </p:sp>
      <p:sp>
        <p:nvSpPr>
          <p:cNvPr name="AutoShape 4" id="4"/>
          <p:cNvSpPr/>
          <p:nvPr/>
        </p:nvSpPr>
        <p:spPr>
          <a:xfrm>
            <a:off x="15834281" y="1261631"/>
            <a:ext cx="2453553" cy="42862"/>
          </a:xfrm>
          <a:prstGeom prst="line">
            <a:avLst/>
          </a:prstGeom>
          <a:ln cap="rnd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5" id="5"/>
          <p:cNvGrpSpPr/>
          <p:nvPr/>
        </p:nvGrpSpPr>
        <p:grpSpPr>
          <a:xfrm rot="0">
            <a:off x="227761" y="1028700"/>
            <a:ext cx="3516876" cy="431386"/>
            <a:chOff x="0" y="0"/>
            <a:chExt cx="4689168" cy="57518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64724" cy="575182"/>
            </a:xfrm>
            <a:custGeom>
              <a:avLst/>
              <a:gdLst/>
              <a:ahLst/>
              <a:cxnLst/>
              <a:rect r="r" b="b" t="t" l="l"/>
              <a:pathLst>
                <a:path h="575182" w="564724">
                  <a:moveTo>
                    <a:pt x="0" y="0"/>
                  </a:moveTo>
                  <a:lnTo>
                    <a:pt x="564724" y="0"/>
                  </a:lnTo>
                  <a:lnTo>
                    <a:pt x="564724" y="575182"/>
                  </a:lnTo>
                  <a:lnTo>
                    <a:pt x="0" y="57518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7" id="7"/>
            <p:cNvSpPr txBox="true"/>
            <p:nvPr/>
          </p:nvSpPr>
          <p:spPr>
            <a:xfrm rot="0">
              <a:off x="1102795" y="78041"/>
              <a:ext cx="3586372" cy="4191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520"/>
                </a:lnSpc>
                <a:spcBef>
                  <a:spcPct val="0"/>
                </a:spcBef>
              </a:pPr>
              <a:r>
                <a:rPr lang="en-US" sz="2100">
                  <a:solidFill>
                    <a:srgbClr val="000000"/>
                  </a:solidFill>
                  <a:latin typeface="Muli"/>
                </a:rPr>
                <a:t> </a:t>
              </a:r>
              <a:r>
                <a:rPr lang="en-US" sz="2100">
                  <a:solidFill>
                    <a:srgbClr val="000000"/>
                  </a:solidFill>
                  <a:latin typeface="Muli"/>
                </a:rPr>
                <a:t>Xử lý ảnh số</a:t>
              </a: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3744277" y="1028700"/>
            <a:ext cx="1909157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59"/>
              </a:lnSpc>
            </a:pPr>
            <a:r>
              <a:rPr lang="en-US" sz="3299" spc="30">
                <a:solidFill>
                  <a:srgbClr val="000000"/>
                </a:solidFill>
                <a:latin typeface="TT Rounds Condensed"/>
              </a:rPr>
              <a:t>Nhóm 6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10104444"/>
            <a:ext cx="18288000" cy="182556"/>
          </a:xfrm>
          <a:prstGeom prst="rect">
            <a:avLst/>
          </a:prstGeom>
          <a:solidFill>
            <a:srgbClr val="F24300"/>
          </a:solidFill>
        </p:spPr>
      </p:sp>
      <p:grpSp>
        <p:nvGrpSpPr>
          <p:cNvPr name="Group 3" id="3"/>
          <p:cNvGrpSpPr/>
          <p:nvPr/>
        </p:nvGrpSpPr>
        <p:grpSpPr>
          <a:xfrm rot="0">
            <a:off x="656351" y="498031"/>
            <a:ext cx="3516876" cy="431386"/>
            <a:chOff x="0" y="0"/>
            <a:chExt cx="4689168" cy="57518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64724" cy="575182"/>
            </a:xfrm>
            <a:custGeom>
              <a:avLst/>
              <a:gdLst/>
              <a:ahLst/>
              <a:cxnLst/>
              <a:rect r="r" b="b" t="t" l="l"/>
              <a:pathLst>
                <a:path h="575182" w="564724">
                  <a:moveTo>
                    <a:pt x="0" y="0"/>
                  </a:moveTo>
                  <a:lnTo>
                    <a:pt x="564724" y="0"/>
                  </a:lnTo>
                  <a:lnTo>
                    <a:pt x="564724" y="575182"/>
                  </a:lnTo>
                  <a:lnTo>
                    <a:pt x="0" y="57518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5" id="5"/>
            <p:cNvSpPr txBox="true"/>
            <p:nvPr/>
          </p:nvSpPr>
          <p:spPr>
            <a:xfrm rot="0">
              <a:off x="1102795" y="78041"/>
              <a:ext cx="3586372" cy="4191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520"/>
                </a:lnSpc>
                <a:spcBef>
                  <a:spcPct val="0"/>
                </a:spcBef>
              </a:pPr>
              <a:r>
                <a:rPr lang="en-US" sz="2100">
                  <a:solidFill>
                    <a:srgbClr val="000000"/>
                  </a:solidFill>
                  <a:latin typeface="Muli"/>
                </a:rPr>
                <a:t> </a:t>
              </a:r>
              <a:r>
                <a:rPr lang="en-US" sz="2100">
                  <a:solidFill>
                    <a:srgbClr val="000000"/>
                  </a:solidFill>
                  <a:latin typeface="Muli"/>
                </a:rPr>
                <a:t>Xử lý ảnh số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7239507" y="1285875"/>
            <a:ext cx="3391532" cy="9652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83"/>
              </a:lnSpc>
            </a:pPr>
            <a:r>
              <a:rPr lang="en-US" sz="5986" spc="498">
                <a:solidFill>
                  <a:srgbClr val="000000"/>
                </a:solidFill>
                <a:latin typeface="Poppins Bold"/>
              </a:rPr>
              <a:t>Outline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146847" y="3509793"/>
            <a:ext cx="3135630" cy="6600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00"/>
              </a:lnSpc>
            </a:pPr>
            <a:r>
              <a:rPr lang="en-US" sz="3750">
                <a:solidFill>
                  <a:srgbClr val="000000"/>
                </a:solidFill>
                <a:latin typeface="Poppins"/>
              </a:rPr>
              <a:t>Phần Mở Đầu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147060" y="5345430"/>
            <a:ext cx="6098858" cy="12372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00"/>
              </a:lnSpc>
            </a:pPr>
            <a:r>
              <a:rPr lang="en-US" sz="3750">
                <a:solidFill>
                  <a:srgbClr val="000000"/>
                </a:solidFill>
                <a:latin typeface="Poppins"/>
              </a:rPr>
              <a:t>Cơ sở lý thuyết để thực hiện project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164205" y="7096125"/>
            <a:ext cx="5399722" cy="12372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00"/>
              </a:lnSpc>
            </a:pPr>
            <a:r>
              <a:rPr lang="en-US" sz="3750">
                <a:solidFill>
                  <a:srgbClr val="000000"/>
                </a:solidFill>
                <a:latin typeface="Poppins"/>
              </a:rPr>
              <a:t>Phân tích và Thiết kế giải pháp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014710" y="5304472"/>
            <a:ext cx="5430202" cy="12372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00"/>
              </a:lnSpc>
            </a:pPr>
            <a:r>
              <a:rPr lang="en-US" sz="3750">
                <a:solidFill>
                  <a:srgbClr val="000000"/>
                </a:solidFill>
                <a:latin typeface="Poppins"/>
              </a:rPr>
              <a:t>Kết luận và Hướng phát triển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014710" y="3554730"/>
            <a:ext cx="5755005" cy="12372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00"/>
              </a:lnSpc>
            </a:pPr>
            <a:r>
              <a:rPr lang="en-US" sz="3750">
                <a:solidFill>
                  <a:srgbClr val="000000"/>
                </a:solidFill>
                <a:latin typeface="Poppins"/>
              </a:rPr>
              <a:t>Thực nghiệm, Đánh giá và Phân tích kết quả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951149" y="3376247"/>
            <a:ext cx="927279" cy="970374"/>
            <a:chOff x="0" y="0"/>
            <a:chExt cx="1236372" cy="129383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236345" cy="1293876"/>
            </a:xfrm>
            <a:custGeom>
              <a:avLst/>
              <a:gdLst/>
              <a:ahLst/>
              <a:cxnLst/>
              <a:rect r="r" b="b" t="t" l="l"/>
              <a:pathLst>
                <a:path h="1293876" w="1236345">
                  <a:moveTo>
                    <a:pt x="0" y="646938"/>
                  </a:moveTo>
                  <a:cubicBezTo>
                    <a:pt x="0" y="289687"/>
                    <a:pt x="276733" y="0"/>
                    <a:pt x="618236" y="0"/>
                  </a:cubicBezTo>
                  <a:cubicBezTo>
                    <a:pt x="959739" y="0"/>
                    <a:pt x="1236345" y="289687"/>
                    <a:pt x="1236345" y="646938"/>
                  </a:cubicBezTo>
                  <a:cubicBezTo>
                    <a:pt x="1236345" y="1004189"/>
                    <a:pt x="959612" y="1293876"/>
                    <a:pt x="618109" y="1293876"/>
                  </a:cubicBezTo>
                  <a:cubicBezTo>
                    <a:pt x="276606" y="1293876"/>
                    <a:pt x="0" y="1004189"/>
                    <a:pt x="0" y="646938"/>
                  </a:cubicBezTo>
                  <a:close/>
                </a:path>
              </a:pathLst>
            </a:custGeom>
            <a:solidFill>
              <a:srgbClr val="F24300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2266740" y="3515276"/>
            <a:ext cx="296097" cy="731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200">
                <a:solidFill>
                  <a:srgbClr val="FFFFFF"/>
                </a:solidFill>
                <a:latin typeface="Poppins Bold"/>
              </a:rPr>
              <a:t>1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1947848" y="4093368"/>
            <a:ext cx="308028" cy="280320"/>
            <a:chOff x="0" y="0"/>
            <a:chExt cx="410704" cy="37376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10718" cy="373761"/>
            </a:xfrm>
            <a:custGeom>
              <a:avLst/>
              <a:gdLst/>
              <a:ahLst/>
              <a:cxnLst/>
              <a:rect r="r" b="b" t="t" l="l"/>
              <a:pathLst>
                <a:path h="373761" w="410718">
                  <a:moveTo>
                    <a:pt x="0" y="186817"/>
                  </a:moveTo>
                  <a:cubicBezTo>
                    <a:pt x="0" y="83693"/>
                    <a:pt x="91948" y="0"/>
                    <a:pt x="205359" y="0"/>
                  </a:cubicBezTo>
                  <a:cubicBezTo>
                    <a:pt x="318770" y="0"/>
                    <a:pt x="410718" y="83693"/>
                    <a:pt x="410718" y="186817"/>
                  </a:cubicBezTo>
                  <a:cubicBezTo>
                    <a:pt x="410718" y="289941"/>
                    <a:pt x="318770" y="373761"/>
                    <a:pt x="205359" y="373761"/>
                  </a:cubicBezTo>
                  <a:cubicBezTo>
                    <a:pt x="91948" y="373761"/>
                    <a:pt x="0" y="290068"/>
                    <a:pt x="0" y="186817"/>
                  </a:cubicBezTo>
                  <a:close/>
                </a:path>
              </a:pathLst>
            </a:custGeom>
            <a:solidFill>
              <a:srgbClr val="F24300"/>
            </a:solid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1951149" y="5134028"/>
            <a:ext cx="927279" cy="970374"/>
            <a:chOff x="0" y="0"/>
            <a:chExt cx="1236372" cy="1293832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236345" cy="1293876"/>
            </a:xfrm>
            <a:custGeom>
              <a:avLst/>
              <a:gdLst/>
              <a:ahLst/>
              <a:cxnLst/>
              <a:rect r="r" b="b" t="t" l="l"/>
              <a:pathLst>
                <a:path h="1293876" w="1236345">
                  <a:moveTo>
                    <a:pt x="0" y="646938"/>
                  </a:moveTo>
                  <a:cubicBezTo>
                    <a:pt x="0" y="289687"/>
                    <a:pt x="276733" y="0"/>
                    <a:pt x="618236" y="0"/>
                  </a:cubicBezTo>
                  <a:cubicBezTo>
                    <a:pt x="959739" y="0"/>
                    <a:pt x="1236345" y="289687"/>
                    <a:pt x="1236345" y="646938"/>
                  </a:cubicBezTo>
                  <a:cubicBezTo>
                    <a:pt x="1236345" y="1004189"/>
                    <a:pt x="959612" y="1293876"/>
                    <a:pt x="618109" y="1293876"/>
                  </a:cubicBezTo>
                  <a:cubicBezTo>
                    <a:pt x="276606" y="1293876"/>
                    <a:pt x="0" y="1004189"/>
                    <a:pt x="0" y="646938"/>
                  </a:cubicBezTo>
                  <a:close/>
                </a:path>
              </a:pathLst>
            </a:custGeom>
            <a:solidFill>
              <a:srgbClr val="F24300"/>
            </a:solid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2228103" y="5273056"/>
            <a:ext cx="401895" cy="731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200">
                <a:solidFill>
                  <a:srgbClr val="FFFFFF"/>
                </a:solidFill>
                <a:latin typeface="Poppins Bold"/>
              </a:rPr>
              <a:t>2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1951148" y="5890519"/>
            <a:ext cx="308028" cy="280320"/>
            <a:chOff x="0" y="0"/>
            <a:chExt cx="410704" cy="37376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410718" cy="373761"/>
            </a:xfrm>
            <a:custGeom>
              <a:avLst/>
              <a:gdLst/>
              <a:ahLst/>
              <a:cxnLst/>
              <a:rect r="r" b="b" t="t" l="l"/>
              <a:pathLst>
                <a:path h="373761" w="410718">
                  <a:moveTo>
                    <a:pt x="0" y="186817"/>
                  </a:moveTo>
                  <a:cubicBezTo>
                    <a:pt x="0" y="83693"/>
                    <a:pt x="91948" y="0"/>
                    <a:pt x="205359" y="0"/>
                  </a:cubicBezTo>
                  <a:cubicBezTo>
                    <a:pt x="318770" y="0"/>
                    <a:pt x="410718" y="83693"/>
                    <a:pt x="410718" y="186817"/>
                  </a:cubicBezTo>
                  <a:cubicBezTo>
                    <a:pt x="410718" y="289941"/>
                    <a:pt x="318770" y="373761"/>
                    <a:pt x="205359" y="373761"/>
                  </a:cubicBezTo>
                  <a:cubicBezTo>
                    <a:pt x="91948" y="373761"/>
                    <a:pt x="0" y="290068"/>
                    <a:pt x="0" y="186817"/>
                  </a:cubicBezTo>
                  <a:close/>
                </a:path>
              </a:pathLst>
            </a:custGeom>
            <a:solidFill>
              <a:srgbClr val="F24300"/>
            </a:solid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1951149" y="6927861"/>
            <a:ext cx="927279" cy="970374"/>
            <a:chOff x="0" y="0"/>
            <a:chExt cx="1236372" cy="1293832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236345" cy="1293876"/>
            </a:xfrm>
            <a:custGeom>
              <a:avLst/>
              <a:gdLst/>
              <a:ahLst/>
              <a:cxnLst/>
              <a:rect r="r" b="b" t="t" l="l"/>
              <a:pathLst>
                <a:path h="1293876" w="1236345">
                  <a:moveTo>
                    <a:pt x="0" y="646938"/>
                  </a:moveTo>
                  <a:cubicBezTo>
                    <a:pt x="0" y="289687"/>
                    <a:pt x="276733" y="0"/>
                    <a:pt x="618236" y="0"/>
                  </a:cubicBezTo>
                  <a:cubicBezTo>
                    <a:pt x="959739" y="0"/>
                    <a:pt x="1236345" y="289687"/>
                    <a:pt x="1236345" y="646938"/>
                  </a:cubicBezTo>
                  <a:cubicBezTo>
                    <a:pt x="1236345" y="1004189"/>
                    <a:pt x="959612" y="1293876"/>
                    <a:pt x="618109" y="1293876"/>
                  </a:cubicBezTo>
                  <a:cubicBezTo>
                    <a:pt x="276606" y="1293876"/>
                    <a:pt x="0" y="1004189"/>
                    <a:pt x="0" y="646938"/>
                  </a:cubicBezTo>
                  <a:close/>
                </a:path>
              </a:pathLst>
            </a:custGeom>
            <a:solidFill>
              <a:srgbClr val="F24300"/>
            </a:solidFill>
          </p:spPr>
        </p:sp>
      </p:grpSp>
      <p:sp>
        <p:nvSpPr>
          <p:cNvPr name="TextBox 24" id="24"/>
          <p:cNvSpPr txBox="true"/>
          <p:nvPr/>
        </p:nvSpPr>
        <p:spPr>
          <a:xfrm rot="0">
            <a:off x="2228103" y="7066890"/>
            <a:ext cx="421131" cy="731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200">
                <a:solidFill>
                  <a:srgbClr val="FFFFFF"/>
                </a:solidFill>
                <a:latin typeface="Poppins Bold"/>
              </a:rPr>
              <a:t>3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1980639" y="7677258"/>
            <a:ext cx="308028" cy="280320"/>
            <a:chOff x="0" y="0"/>
            <a:chExt cx="410704" cy="37376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410718" cy="373761"/>
            </a:xfrm>
            <a:custGeom>
              <a:avLst/>
              <a:gdLst/>
              <a:ahLst/>
              <a:cxnLst/>
              <a:rect r="r" b="b" t="t" l="l"/>
              <a:pathLst>
                <a:path h="373761" w="410718">
                  <a:moveTo>
                    <a:pt x="0" y="186817"/>
                  </a:moveTo>
                  <a:cubicBezTo>
                    <a:pt x="0" y="83693"/>
                    <a:pt x="91948" y="0"/>
                    <a:pt x="205359" y="0"/>
                  </a:cubicBezTo>
                  <a:cubicBezTo>
                    <a:pt x="318770" y="0"/>
                    <a:pt x="410718" y="83693"/>
                    <a:pt x="410718" y="186817"/>
                  </a:cubicBezTo>
                  <a:cubicBezTo>
                    <a:pt x="410718" y="289941"/>
                    <a:pt x="318770" y="373761"/>
                    <a:pt x="205359" y="373761"/>
                  </a:cubicBezTo>
                  <a:cubicBezTo>
                    <a:pt x="91948" y="373761"/>
                    <a:pt x="0" y="290068"/>
                    <a:pt x="0" y="186817"/>
                  </a:cubicBezTo>
                  <a:close/>
                </a:path>
              </a:pathLst>
            </a:custGeom>
            <a:solidFill>
              <a:srgbClr val="F24300"/>
            </a:solidFill>
          </p:spPr>
        </p:sp>
      </p:grpSp>
      <p:grpSp>
        <p:nvGrpSpPr>
          <p:cNvPr name="Group 27" id="27"/>
          <p:cNvGrpSpPr/>
          <p:nvPr/>
        </p:nvGrpSpPr>
        <p:grpSpPr>
          <a:xfrm rot="0">
            <a:off x="9818714" y="3370764"/>
            <a:ext cx="927279" cy="970374"/>
            <a:chOff x="0" y="0"/>
            <a:chExt cx="1236372" cy="1293832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1236345" cy="1293876"/>
            </a:xfrm>
            <a:custGeom>
              <a:avLst/>
              <a:gdLst/>
              <a:ahLst/>
              <a:cxnLst/>
              <a:rect r="r" b="b" t="t" l="l"/>
              <a:pathLst>
                <a:path h="1293876" w="1236345">
                  <a:moveTo>
                    <a:pt x="0" y="646938"/>
                  </a:moveTo>
                  <a:cubicBezTo>
                    <a:pt x="0" y="289687"/>
                    <a:pt x="276733" y="0"/>
                    <a:pt x="618236" y="0"/>
                  </a:cubicBezTo>
                  <a:cubicBezTo>
                    <a:pt x="959739" y="0"/>
                    <a:pt x="1236345" y="289687"/>
                    <a:pt x="1236345" y="646938"/>
                  </a:cubicBezTo>
                  <a:cubicBezTo>
                    <a:pt x="1236345" y="1004189"/>
                    <a:pt x="959612" y="1293876"/>
                    <a:pt x="618109" y="1293876"/>
                  </a:cubicBezTo>
                  <a:cubicBezTo>
                    <a:pt x="276606" y="1293876"/>
                    <a:pt x="0" y="1004189"/>
                    <a:pt x="0" y="646938"/>
                  </a:cubicBezTo>
                  <a:close/>
                </a:path>
              </a:pathLst>
            </a:custGeom>
            <a:solidFill>
              <a:srgbClr val="F24300"/>
            </a:solidFill>
          </p:spPr>
        </p:sp>
      </p:grpSp>
      <p:sp>
        <p:nvSpPr>
          <p:cNvPr name="TextBox 29" id="29"/>
          <p:cNvSpPr txBox="true"/>
          <p:nvPr/>
        </p:nvSpPr>
        <p:spPr>
          <a:xfrm rot="0">
            <a:off x="10057030" y="3509793"/>
            <a:ext cx="459603" cy="731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200">
                <a:solidFill>
                  <a:srgbClr val="FFFFFF"/>
                </a:solidFill>
                <a:latin typeface="Poppins Bold"/>
              </a:rPr>
              <a:t>4</a:t>
            </a:r>
          </a:p>
        </p:txBody>
      </p:sp>
      <p:grpSp>
        <p:nvGrpSpPr>
          <p:cNvPr name="Group 30" id="30"/>
          <p:cNvGrpSpPr/>
          <p:nvPr/>
        </p:nvGrpSpPr>
        <p:grpSpPr>
          <a:xfrm rot="0">
            <a:off x="10477024" y="3316629"/>
            <a:ext cx="308028" cy="280320"/>
            <a:chOff x="0" y="0"/>
            <a:chExt cx="410704" cy="37376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410718" cy="373761"/>
            </a:xfrm>
            <a:custGeom>
              <a:avLst/>
              <a:gdLst/>
              <a:ahLst/>
              <a:cxnLst/>
              <a:rect r="r" b="b" t="t" l="l"/>
              <a:pathLst>
                <a:path h="373761" w="410718">
                  <a:moveTo>
                    <a:pt x="0" y="186817"/>
                  </a:moveTo>
                  <a:cubicBezTo>
                    <a:pt x="0" y="83693"/>
                    <a:pt x="91948" y="0"/>
                    <a:pt x="205359" y="0"/>
                  </a:cubicBezTo>
                  <a:cubicBezTo>
                    <a:pt x="318770" y="0"/>
                    <a:pt x="410718" y="83693"/>
                    <a:pt x="410718" y="186817"/>
                  </a:cubicBezTo>
                  <a:cubicBezTo>
                    <a:pt x="410718" y="289941"/>
                    <a:pt x="318770" y="373761"/>
                    <a:pt x="205359" y="373761"/>
                  </a:cubicBezTo>
                  <a:cubicBezTo>
                    <a:pt x="91948" y="373761"/>
                    <a:pt x="0" y="290068"/>
                    <a:pt x="0" y="186817"/>
                  </a:cubicBezTo>
                  <a:close/>
                </a:path>
              </a:pathLst>
            </a:custGeom>
            <a:solidFill>
              <a:srgbClr val="F24300"/>
            </a:solidFill>
          </p:spPr>
        </p:sp>
      </p:grpSp>
      <p:grpSp>
        <p:nvGrpSpPr>
          <p:cNvPr name="Group 32" id="32"/>
          <p:cNvGrpSpPr/>
          <p:nvPr/>
        </p:nvGrpSpPr>
        <p:grpSpPr>
          <a:xfrm rot="0">
            <a:off x="9818714" y="5128545"/>
            <a:ext cx="927279" cy="970374"/>
            <a:chOff x="0" y="0"/>
            <a:chExt cx="1236372" cy="1293832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1236345" cy="1293876"/>
            </a:xfrm>
            <a:custGeom>
              <a:avLst/>
              <a:gdLst/>
              <a:ahLst/>
              <a:cxnLst/>
              <a:rect r="r" b="b" t="t" l="l"/>
              <a:pathLst>
                <a:path h="1293876" w="1236345">
                  <a:moveTo>
                    <a:pt x="0" y="646938"/>
                  </a:moveTo>
                  <a:cubicBezTo>
                    <a:pt x="0" y="289687"/>
                    <a:pt x="276733" y="0"/>
                    <a:pt x="618236" y="0"/>
                  </a:cubicBezTo>
                  <a:cubicBezTo>
                    <a:pt x="959739" y="0"/>
                    <a:pt x="1236345" y="289687"/>
                    <a:pt x="1236345" y="646938"/>
                  </a:cubicBezTo>
                  <a:cubicBezTo>
                    <a:pt x="1236345" y="1004189"/>
                    <a:pt x="959612" y="1293876"/>
                    <a:pt x="618109" y="1293876"/>
                  </a:cubicBezTo>
                  <a:cubicBezTo>
                    <a:pt x="276606" y="1293876"/>
                    <a:pt x="0" y="1004189"/>
                    <a:pt x="0" y="646938"/>
                  </a:cubicBezTo>
                  <a:close/>
                </a:path>
              </a:pathLst>
            </a:custGeom>
            <a:solidFill>
              <a:srgbClr val="F24300"/>
            </a:solidFill>
          </p:spPr>
        </p:sp>
      </p:grpSp>
      <p:sp>
        <p:nvSpPr>
          <p:cNvPr name="TextBox 34" id="34"/>
          <p:cNvSpPr txBox="true"/>
          <p:nvPr/>
        </p:nvSpPr>
        <p:spPr>
          <a:xfrm rot="0">
            <a:off x="10076349" y="5267574"/>
            <a:ext cx="445176" cy="731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200">
                <a:solidFill>
                  <a:srgbClr val="FFFFFF"/>
                </a:solidFill>
                <a:latin typeface="Poppins Bold"/>
              </a:rPr>
              <a:t>5</a:t>
            </a:r>
          </a:p>
        </p:txBody>
      </p:sp>
      <p:grpSp>
        <p:nvGrpSpPr>
          <p:cNvPr name="Group 35" id="35"/>
          <p:cNvGrpSpPr/>
          <p:nvPr/>
        </p:nvGrpSpPr>
        <p:grpSpPr>
          <a:xfrm rot="0">
            <a:off x="10481916" y="5140682"/>
            <a:ext cx="308028" cy="280320"/>
            <a:chOff x="0" y="0"/>
            <a:chExt cx="410704" cy="373760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410718" cy="373761"/>
            </a:xfrm>
            <a:custGeom>
              <a:avLst/>
              <a:gdLst/>
              <a:ahLst/>
              <a:cxnLst/>
              <a:rect r="r" b="b" t="t" l="l"/>
              <a:pathLst>
                <a:path h="373761" w="410718">
                  <a:moveTo>
                    <a:pt x="0" y="186817"/>
                  </a:moveTo>
                  <a:cubicBezTo>
                    <a:pt x="0" y="83693"/>
                    <a:pt x="91948" y="0"/>
                    <a:pt x="205359" y="0"/>
                  </a:cubicBezTo>
                  <a:cubicBezTo>
                    <a:pt x="318770" y="0"/>
                    <a:pt x="410718" y="83693"/>
                    <a:pt x="410718" y="186817"/>
                  </a:cubicBezTo>
                  <a:cubicBezTo>
                    <a:pt x="410718" y="289941"/>
                    <a:pt x="318770" y="373761"/>
                    <a:pt x="205359" y="373761"/>
                  </a:cubicBezTo>
                  <a:cubicBezTo>
                    <a:pt x="91948" y="373761"/>
                    <a:pt x="0" y="290068"/>
                    <a:pt x="0" y="186817"/>
                  </a:cubicBezTo>
                  <a:close/>
                </a:path>
              </a:pathLst>
            </a:custGeom>
            <a:solidFill>
              <a:srgbClr val="F24300"/>
            </a:solidFill>
          </p:spPr>
        </p:sp>
      </p:grpSp>
      <p:sp>
        <p:nvSpPr>
          <p:cNvPr name="AutoShape 37" id="37"/>
          <p:cNvSpPr/>
          <p:nvPr/>
        </p:nvSpPr>
        <p:spPr>
          <a:xfrm rot="60049">
            <a:off x="15855691" y="710912"/>
            <a:ext cx="2453927" cy="0"/>
          </a:xfrm>
          <a:prstGeom prst="line">
            <a:avLst/>
          </a:prstGeom>
          <a:ln cap="rnd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8" id="38"/>
          <p:cNvSpPr txBox="true"/>
          <p:nvPr/>
        </p:nvSpPr>
        <p:spPr>
          <a:xfrm rot="0">
            <a:off x="13765875" y="466074"/>
            <a:ext cx="1909157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59"/>
              </a:lnSpc>
            </a:pPr>
            <a:r>
              <a:rPr lang="en-US" sz="3299" spc="30">
                <a:solidFill>
                  <a:srgbClr val="000000"/>
                </a:solidFill>
                <a:latin typeface="TT Rounds Condensed"/>
              </a:rPr>
              <a:t>Nhóm 6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598767" y="1028700"/>
            <a:ext cx="14026196" cy="11628992"/>
          </a:xfrm>
          <a:custGeom>
            <a:avLst/>
            <a:gdLst/>
            <a:ahLst/>
            <a:cxnLst/>
            <a:rect r="r" b="b" t="t" l="l"/>
            <a:pathLst>
              <a:path h="11628992" w="14026196">
                <a:moveTo>
                  <a:pt x="0" y="0"/>
                </a:moveTo>
                <a:lnTo>
                  <a:pt x="14026197" y="0"/>
                </a:lnTo>
                <a:lnTo>
                  <a:pt x="14026197" y="11628992"/>
                </a:lnTo>
                <a:lnTo>
                  <a:pt x="0" y="116289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rot="0">
            <a:off x="13698438" y="8774301"/>
            <a:ext cx="3560862" cy="483999"/>
          </a:xfrm>
          <a:prstGeom prst="rect">
            <a:avLst/>
          </a:prstGeom>
          <a:solidFill>
            <a:srgbClr val="F24300"/>
          </a:solidFill>
        </p:spPr>
      </p:sp>
      <p:sp>
        <p:nvSpPr>
          <p:cNvPr name="TextBox 4" id="4"/>
          <p:cNvSpPr txBox="true"/>
          <p:nvPr/>
        </p:nvSpPr>
        <p:spPr>
          <a:xfrm rot="0">
            <a:off x="3634419" y="3892854"/>
            <a:ext cx="1260157" cy="25374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7280"/>
              </a:lnSpc>
            </a:pPr>
            <a:r>
              <a:rPr lang="en-US" sz="14400">
                <a:solidFill>
                  <a:srgbClr val="000000"/>
                </a:solidFill>
                <a:latin typeface="Times New Roman Bold"/>
              </a:rPr>
              <a:t>I.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894577" y="4488180"/>
            <a:ext cx="8243479" cy="1301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20"/>
              </a:lnSpc>
            </a:pPr>
            <a:r>
              <a:rPr lang="en-US" sz="8100" spc="75">
                <a:solidFill>
                  <a:srgbClr val="000000"/>
                </a:solidFill>
                <a:latin typeface="TT Rounds Condensed Bold"/>
              </a:rPr>
              <a:t>PHẦN MỞ ĐẦU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028700" y="1127332"/>
            <a:ext cx="3516876" cy="431386"/>
            <a:chOff x="0" y="0"/>
            <a:chExt cx="4689168" cy="57518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64724" cy="575182"/>
            </a:xfrm>
            <a:custGeom>
              <a:avLst/>
              <a:gdLst/>
              <a:ahLst/>
              <a:cxnLst/>
              <a:rect r="r" b="b" t="t" l="l"/>
              <a:pathLst>
                <a:path h="575182" w="564724">
                  <a:moveTo>
                    <a:pt x="0" y="0"/>
                  </a:moveTo>
                  <a:lnTo>
                    <a:pt x="564724" y="0"/>
                  </a:lnTo>
                  <a:lnTo>
                    <a:pt x="564724" y="575182"/>
                  </a:lnTo>
                  <a:lnTo>
                    <a:pt x="0" y="57518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8" id="8"/>
            <p:cNvSpPr txBox="true"/>
            <p:nvPr/>
          </p:nvSpPr>
          <p:spPr>
            <a:xfrm rot="0">
              <a:off x="1102795" y="78041"/>
              <a:ext cx="3586372" cy="4191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520"/>
                </a:lnSpc>
                <a:spcBef>
                  <a:spcPct val="0"/>
                </a:spcBef>
              </a:pPr>
              <a:r>
                <a:rPr lang="en-US" sz="2100">
                  <a:solidFill>
                    <a:srgbClr val="000000"/>
                  </a:solidFill>
                  <a:latin typeface="Muli"/>
                </a:rPr>
                <a:t> </a:t>
              </a:r>
              <a:r>
                <a:rPr lang="en-US" sz="2100">
                  <a:solidFill>
                    <a:srgbClr val="000000"/>
                  </a:solidFill>
                  <a:latin typeface="Muli"/>
                </a:rPr>
                <a:t>Xử lý ảnh số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8376890">
            <a:off x="-4899893" y="6122938"/>
            <a:ext cx="11422613" cy="8328123"/>
          </a:xfrm>
          <a:custGeom>
            <a:avLst/>
            <a:gdLst/>
            <a:ahLst/>
            <a:cxnLst/>
            <a:rect r="r" b="b" t="t" l="l"/>
            <a:pathLst>
              <a:path h="8328123" w="11422613">
                <a:moveTo>
                  <a:pt x="0" y="0"/>
                </a:moveTo>
                <a:lnTo>
                  <a:pt x="11422613" y="0"/>
                </a:lnTo>
                <a:lnTo>
                  <a:pt x="11422613" y="8328124"/>
                </a:lnTo>
                <a:lnTo>
                  <a:pt x="0" y="832812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245906" y="4076738"/>
            <a:ext cx="459015" cy="488313"/>
          </a:xfrm>
          <a:custGeom>
            <a:avLst/>
            <a:gdLst/>
            <a:ahLst/>
            <a:cxnLst/>
            <a:rect r="r" b="b" t="t" l="l"/>
            <a:pathLst>
              <a:path h="488313" w="459015">
                <a:moveTo>
                  <a:pt x="0" y="0"/>
                </a:moveTo>
                <a:lnTo>
                  <a:pt x="459015" y="0"/>
                </a:lnTo>
                <a:lnTo>
                  <a:pt x="459015" y="488314"/>
                </a:lnTo>
                <a:lnTo>
                  <a:pt x="0" y="48831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 rot="0">
            <a:off x="14382531" y="7102514"/>
            <a:ext cx="3560862" cy="483999"/>
          </a:xfrm>
          <a:prstGeom prst="rect">
            <a:avLst/>
          </a:prstGeom>
          <a:solidFill>
            <a:srgbClr val="F24300"/>
          </a:solidFill>
        </p:spPr>
      </p:sp>
      <p:sp>
        <p:nvSpPr>
          <p:cNvPr name="AutoShape 5" id="5"/>
          <p:cNvSpPr/>
          <p:nvPr/>
        </p:nvSpPr>
        <p:spPr>
          <a:xfrm rot="60049">
            <a:off x="15855691" y="710912"/>
            <a:ext cx="2453927" cy="0"/>
          </a:xfrm>
          <a:prstGeom prst="line">
            <a:avLst/>
          </a:prstGeom>
          <a:ln cap="rnd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1028700" y="1127332"/>
            <a:ext cx="3516876" cy="431386"/>
            <a:chOff x="0" y="0"/>
            <a:chExt cx="4689168" cy="57518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64724" cy="575182"/>
            </a:xfrm>
            <a:custGeom>
              <a:avLst/>
              <a:gdLst/>
              <a:ahLst/>
              <a:cxnLst/>
              <a:rect r="r" b="b" t="t" l="l"/>
              <a:pathLst>
                <a:path h="575182" w="564724">
                  <a:moveTo>
                    <a:pt x="0" y="0"/>
                  </a:moveTo>
                  <a:lnTo>
                    <a:pt x="564724" y="0"/>
                  </a:lnTo>
                  <a:lnTo>
                    <a:pt x="564724" y="575182"/>
                  </a:lnTo>
                  <a:lnTo>
                    <a:pt x="0" y="57518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8" id="8"/>
            <p:cNvSpPr txBox="true"/>
            <p:nvPr/>
          </p:nvSpPr>
          <p:spPr>
            <a:xfrm rot="0">
              <a:off x="1102795" y="78041"/>
              <a:ext cx="3586372" cy="4191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520"/>
                </a:lnSpc>
                <a:spcBef>
                  <a:spcPct val="0"/>
                </a:spcBef>
              </a:pPr>
              <a:r>
                <a:rPr lang="en-US" sz="2100">
                  <a:solidFill>
                    <a:srgbClr val="000000"/>
                  </a:solidFill>
                  <a:latin typeface="Muli"/>
                </a:rPr>
                <a:t> </a:t>
              </a:r>
              <a:r>
                <a:rPr lang="en-US" sz="2100">
                  <a:solidFill>
                    <a:srgbClr val="000000"/>
                  </a:solidFill>
                  <a:latin typeface="Muli"/>
                </a:rPr>
                <a:t>Xử lý ảnh số</a:t>
              </a:r>
            </a:p>
          </p:txBody>
        </p:sp>
      </p:grpSp>
      <p:sp>
        <p:nvSpPr>
          <p:cNvPr name="Freeform 9" id="9" descr="image-Photoroom"/>
          <p:cNvSpPr/>
          <p:nvPr/>
        </p:nvSpPr>
        <p:spPr>
          <a:xfrm flipH="false" flipV="false" rot="0">
            <a:off x="12372268" y="1127332"/>
            <a:ext cx="7581388" cy="5358636"/>
          </a:xfrm>
          <a:custGeom>
            <a:avLst/>
            <a:gdLst/>
            <a:ahLst/>
            <a:cxnLst/>
            <a:rect r="r" b="b" t="t" l="l"/>
            <a:pathLst>
              <a:path h="5358636" w="7581388">
                <a:moveTo>
                  <a:pt x="0" y="0"/>
                </a:moveTo>
                <a:lnTo>
                  <a:pt x="7581388" y="0"/>
                </a:lnTo>
                <a:lnTo>
                  <a:pt x="7581388" y="5358636"/>
                </a:lnTo>
                <a:lnTo>
                  <a:pt x="0" y="535863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-16816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3765875" y="466074"/>
            <a:ext cx="1909157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59"/>
              </a:lnSpc>
            </a:pPr>
            <a:r>
              <a:rPr lang="en-US" sz="3299" spc="30">
                <a:solidFill>
                  <a:srgbClr val="000000"/>
                </a:solidFill>
                <a:latin typeface="TT Rounds Condensed"/>
              </a:rPr>
              <a:t>Nhóm 6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545576" y="1333500"/>
            <a:ext cx="7826693" cy="733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59"/>
              </a:lnSpc>
            </a:pPr>
            <a:r>
              <a:rPr lang="en-US" sz="4799" spc="44">
                <a:solidFill>
                  <a:srgbClr val="000000"/>
                </a:solidFill>
                <a:latin typeface="TT Rounds Condensed Bold"/>
              </a:rPr>
              <a:t>Phần 1: Mở đầu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70472" y="2678343"/>
            <a:ext cx="7376398" cy="904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DejaVu Serif Bold"/>
              </a:rPr>
              <a:t>1.1 Giới thiệu đề tài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337485" y="3971963"/>
            <a:ext cx="8100298" cy="904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DejaVu Serif Bold"/>
              </a:rPr>
              <a:t>1.2 Mục đích, yêu cầu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301568" y="5266729"/>
            <a:ext cx="9944338" cy="1835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DejaVu Serif Bold"/>
              </a:rPr>
              <a:t>1.3 Các giai đoạn xây dựng</a:t>
            </a:r>
          </a:p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DejaVu Serif Bold"/>
              </a:rPr>
              <a:t>ứng dụng 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4018373" y="9593124"/>
            <a:ext cx="3560862" cy="483999"/>
          </a:xfrm>
          <a:prstGeom prst="rect">
            <a:avLst/>
          </a:prstGeom>
          <a:solidFill>
            <a:srgbClr val="F24300"/>
          </a:solidFill>
        </p:spPr>
      </p:sp>
      <p:sp>
        <p:nvSpPr>
          <p:cNvPr name="AutoShape 3" id="3"/>
          <p:cNvSpPr/>
          <p:nvPr/>
        </p:nvSpPr>
        <p:spPr>
          <a:xfrm rot="60049">
            <a:off x="15855691" y="710912"/>
            <a:ext cx="2453927" cy="0"/>
          </a:xfrm>
          <a:prstGeom prst="line">
            <a:avLst/>
          </a:prstGeom>
          <a:ln cap="rnd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249359" y="466074"/>
            <a:ext cx="3516876" cy="431386"/>
            <a:chOff x="0" y="0"/>
            <a:chExt cx="4689168" cy="57518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64724" cy="575182"/>
            </a:xfrm>
            <a:custGeom>
              <a:avLst/>
              <a:gdLst/>
              <a:ahLst/>
              <a:cxnLst/>
              <a:rect r="r" b="b" t="t" l="l"/>
              <a:pathLst>
                <a:path h="575182" w="564724">
                  <a:moveTo>
                    <a:pt x="0" y="0"/>
                  </a:moveTo>
                  <a:lnTo>
                    <a:pt x="564724" y="0"/>
                  </a:lnTo>
                  <a:lnTo>
                    <a:pt x="564724" y="575182"/>
                  </a:lnTo>
                  <a:lnTo>
                    <a:pt x="0" y="57518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6" id="6"/>
            <p:cNvSpPr txBox="true"/>
            <p:nvPr/>
          </p:nvSpPr>
          <p:spPr>
            <a:xfrm rot="0">
              <a:off x="1102795" y="78041"/>
              <a:ext cx="3586372" cy="4191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520"/>
                </a:lnSpc>
                <a:spcBef>
                  <a:spcPct val="0"/>
                </a:spcBef>
              </a:pPr>
              <a:r>
                <a:rPr lang="en-US" sz="2100">
                  <a:solidFill>
                    <a:srgbClr val="000000"/>
                  </a:solidFill>
                  <a:latin typeface="Muli"/>
                </a:rPr>
                <a:t> </a:t>
              </a:r>
              <a:r>
                <a:rPr lang="en-US" sz="2100">
                  <a:solidFill>
                    <a:srgbClr val="000000"/>
                  </a:solidFill>
                  <a:latin typeface="Muli"/>
                </a:rPr>
                <a:t>Xử lý ảnh số</a:t>
              </a: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2198169" y="2118043"/>
            <a:ext cx="13657710" cy="6658170"/>
          </a:xfrm>
          <a:custGeom>
            <a:avLst/>
            <a:gdLst/>
            <a:ahLst/>
            <a:cxnLst/>
            <a:rect r="r" b="b" t="t" l="l"/>
            <a:pathLst>
              <a:path h="6658170" w="13657710">
                <a:moveTo>
                  <a:pt x="0" y="0"/>
                </a:moveTo>
                <a:lnTo>
                  <a:pt x="13657709" y="0"/>
                </a:lnTo>
                <a:lnTo>
                  <a:pt x="13657709" y="6658169"/>
                </a:lnTo>
                <a:lnTo>
                  <a:pt x="0" y="665816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9703" r="0" b="-9703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3756350" y="466074"/>
            <a:ext cx="1909157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59"/>
              </a:lnSpc>
            </a:pPr>
            <a:r>
              <a:rPr lang="en-US" sz="3299" spc="30">
                <a:solidFill>
                  <a:srgbClr val="000000"/>
                </a:solidFill>
                <a:latin typeface="TT Rounds Condensed"/>
              </a:rPr>
              <a:t>Nhóm 6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330174" y="928052"/>
            <a:ext cx="7376398" cy="904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DejaVu Serif Bold"/>
              </a:rPr>
              <a:t>1.1 Giới thiệu đề tài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4018373" y="9593124"/>
            <a:ext cx="3560862" cy="483999"/>
          </a:xfrm>
          <a:prstGeom prst="rect">
            <a:avLst/>
          </a:prstGeom>
          <a:solidFill>
            <a:srgbClr val="F24300"/>
          </a:solidFill>
        </p:spPr>
      </p:sp>
      <p:sp>
        <p:nvSpPr>
          <p:cNvPr name="AutoShape 3" id="3"/>
          <p:cNvSpPr/>
          <p:nvPr/>
        </p:nvSpPr>
        <p:spPr>
          <a:xfrm rot="60049">
            <a:off x="15855691" y="710912"/>
            <a:ext cx="2453927" cy="0"/>
          </a:xfrm>
          <a:prstGeom prst="line">
            <a:avLst/>
          </a:prstGeom>
          <a:ln cap="rnd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249359" y="466074"/>
            <a:ext cx="3516876" cy="431386"/>
            <a:chOff x="0" y="0"/>
            <a:chExt cx="4689168" cy="57518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64724" cy="575182"/>
            </a:xfrm>
            <a:custGeom>
              <a:avLst/>
              <a:gdLst/>
              <a:ahLst/>
              <a:cxnLst/>
              <a:rect r="r" b="b" t="t" l="l"/>
              <a:pathLst>
                <a:path h="575182" w="564724">
                  <a:moveTo>
                    <a:pt x="0" y="0"/>
                  </a:moveTo>
                  <a:lnTo>
                    <a:pt x="564724" y="0"/>
                  </a:lnTo>
                  <a:lnTo>
                    <a:pt x="564724" y="575182"/>
                  </a:lnTo>
                  <a:lnTo>
                    <a:pt x="0" y="57518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6" id="6"/>
            <p:cNvSpPr txBox="true"/>
            <p:nvPr/>
          </p:nvSpPr>
          <p:spPr>
            <a:xfrm rot="0">
              <a:off x="1102795" y="78041"/>
              <a:ext cx="3586372" cy="4191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520"/>
                </a:lnSpc>
                <a:spcBef>
                  <a:spcPct val="0"/>
                </a:spcBef>
              </a:pPr>
              <a:r>
                <a:rPr lang="en-US" sz="2100">
                  <a:solidFill>
                    <a:srgbClr val="000000"/>
                  </a:solidFill>
                  <a:latin typeface="Muli"/>
                </a:rPr>
                <a:t> </a:t>
              </a:r>
              <a:r>
                <a:rPr lang="en-US" sz="2100">
                  <a:solidFill>
                    <a:srgbClr val="000000"/>
                  </a:solidFill>
                  <a:latin typeface="Muli"/>
                </a:rPr>
                <a:t>Xử lý ảnh số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3765875" y="466074"/>
            <a:ext cx="1909157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59"/>
              </a:lnSpc>
            </a:pPr>
            <a:r>
              <a:rPr lang="en-US" sz="3299" spc="30">
                <a:solidFill>
                  <a:srgbClr val="000000"/>
                </a:solidFill>
                <a:latin typeface="TT Rounds Condensed"/>
              </a:rPr>
              <a:t>Nhóm 6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561694" y="3128486"/>
            <a:ext cx="2164080" cy="937260"/>
            <a:chOff x="0" y="0"/>
            <a:chExt cx="2885440" cy="124968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885440" cy="1249680"/>
            </a:xfrm>
            <a:custGeom>
              <a:avLst/>
              <a:gdLst/>
              <a:ahLst/>
              <a:cxnLst/>
              <a:rect r="r" b="b" t="t" l="l"/>
              <a:pathLst>
                <a:path h="1249680" w="2885440">
                  <a:moveTo>
                    <a:pt x="0" y="208280"/>
                  </a:moveTo>
                  <a:cubicBezTo>
                    <a:pt x="0" y="93218"/>
                    <a:pt x="93218" y="0"/>
                    <a:pt x="208280" y="0"/>
                  </a:cubicBezTo>
                  <a:lnTo>
                    <a:pt x="2677160" y="0"/>
                  </a:lnTo>
                  <a:cubicBezTo>
                    <a:pt x="2792222" y="0"/>
                    <a:pt x="2885440" y="93218"/>
                    <a:pt x="2885440" y="208280"/>
                  </a:cubicBezTo>
                  <a:lnTo>
                    <a:pt x="2885440" y="1041400"/>
                  </a:lnTo>
                  <a:cubicBezTo>
                    <a:pt x="2885440" y="1156462"/>
                    <a:pt x="2792222" y="1249680"/>
                    <a:pt x="2677160" y="1249680"/>
                  </a:cubicBezTo>
                  <a:lnTo>
                    <a:pt x="208280" y="1249680"/>
                  </a:lnTo>
                  <a:cubicBezTo>
                    <a:pt x="93218" y="1249680"/>
                    <a:pt x="0" y="1156462"/>
                    <a:pt x="0" y="1041400"/>
                  </a:cubicBezTo>
                  <a:close/>
                </a:path>
              </a:pathLst>
            </a:custGeom>
            <a:solidFill>
              <a:srgbClr val="FDAE3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9525"/>
              <a:ext cx="2885440" cy="12592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40"/>
                </a:lnSpc>
              </a:pPr>
              <a:r>
                <a:rPr lang="en-US" sz="2700" spc="25">
                  <a:solidFill>
                    <a:srgbClr val="385724"/>
                  </a:solidFill>
                  <a:latin typeface="TT Rounds Condensed Bold"/>
                </a:rPr>
                <a:t>Mục đích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561694" y="6583204"/>
            <a:ext cx="2164080" cy="937260"/>
            <a:chOff x="0" y="0"/>
            <a:chExt cx="2885440" cy="124968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885440" cy="1249680"/>
            </a:xfrm>
            <a:custGeom>
              <a:avLst/>
              <a:gdLst/>
              <a:ahLst/>
              <a:cxnLst/>
              <a:rect r="r" b="b" t="t" l="l"/>
              <a:pathLst>
                <a:path h="1249680" w="2885440">
                  <a:moveTo>
                    <a:pt x="0" y="208280"/>
                  </a:moveTo>
                  <a:cubicBezTo>
                    <a:pt x="0" y="93218"/>
                    <a:pt x="93218" y="0"/>
                    <a:pt x="208280" y="0"/>
                  </a:cubicBezTo>
                  <a:lnTo>
                    <a:pt x="2677160" y="0"/>
                  </a:lnTo>
                  <a:cubicBezTo>
                    <a:pt x="2792222" y="0"/>
                    <a:pt x="2885440" y="93218"/>
                    <a:pt x="2885440" y="208280"/>
                  </a:cubicBezTo>
                  <a:lnTo>
                    <a:pt x="2885440" y="1041400"/>
                  </a:lnTo>
                  <a:cubicBezTo>
                    <a:pt x="2885440" y="1156462"/>
                    <a:pt x="2792222" y="1249680"/>
                    <a:pt x="2677160" y="1249680"/>
                  </a:cubicBezTo>
                  <a:lnTo>
                    <a:pt x="208280" y="1249680"/>
                  </a:lnTo>
                  <a:cubicBezTo>
                    <a:pt x="93218" y="1249680"/>
                    <a:pt x="0" y="1156462"/>
                    <a:pt x="0" y="1041400"/>
                  </a:cubicBezTo>
                  <a:close/>
                </a:path>
              </a:pathLst>
            </a:custGeom>
            <a:solidFill>
              <a:srgbClr val="FDAE33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9525"/>
              <a:ext cx="2885440" cy="12592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00"/>
                </a:lnSpc>
              </a:pPr>
              <a:r>
                <a:rPr lang="en-US" sz="3000" spc="28">
                  <a:solidFill>
                    <a:srgbClr val="385724"/>
                  </a:solidFill>
                  <a:latin typeface="TT Rounds Condensed Bold"/>
                </a:rPr>
                <a:t>Yêu cầu</a:t>
              </a: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5368836" y="2138839"/>
            <a:ext cx="6579870" cy="46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 spc="28">
                <a:solidFill>
                  <a:srgbClr val="000000"/>
                </a:solidFill>
                <a:latin typeface="TT Rounds Condensed"/>
              </a:rPr>
              <a:t>Hỗ trợ điểm danh 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235486" y="3243739"/>
            <a:ext cx="6579870" cy="46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 spc="28">
                <a:solidFill>
                  <a:srgbClr val="000000"/>
                </a:solidFill>
                <a:latin typeface="TT Rounds Condensed"/>
              </a:rPr>
              <a:t>Tiết kiệm thời gian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5235486" y="4219575"/>
            <a:ext cx="7208520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 spc="28">
                <a:solidFill>
                  <a:srgbClr val="000000"/>
                </a:solidFill>
                <a:latin typeface="TT Rounds Condensed"/>
              </a:rPr>
              <a:t>Ghi nhận sự hiện diện của học sinh chính xác và nhanh chóng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5368836" y="5448300"/>
            <a:ext cx="7208520" cy="46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 spc="28">
                <a:solidFill>
                  <a:srgbClr val="000000"/>
                </a:solidFill>
                <a:latin typeface="TT Rounds Condensed"/>
              </a:rPr>
              <a:t>Nhận diện gương chính xác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5368836" y="6819424"/>
            <a:ext cx="6579870" cy="46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 spc="28">
                <a:solidFill>
                  <a:srgbClr val="000000"/>
                </a:solidFill>
                <a:latin typeface="TT Rounds Condensed"/>
              </a:rPr>
              <a:t>Tốc độ xử lý nhanh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5368836" y="8219728"/>
            <a:ext cx="7798118" cy="46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 spc="28">
                <a:solidFill>
                  <a:srgbClr val="000000"/>
                </a:solidFill>
                <a:latin typeface="TT Rounds Condensed"/>
              </a:rPr>
              <a:t>Giao diện thân thiện và dễ sử dụng</a:t>
            </a:r>
          </a:p>
        </p:txBody>
      </p:sp>
      <p:sp>
        <p:nvSpPr>
          <p:cNvPr name="AutoShape 20" id="20"/>
          <p:cNvSpPr/>
          <p:nvPr/>
        </p:nvSpPr>
        <p:spPr>
          <a:xfrm flipV="true">
            <a:off x="3725774" y="2376964"/>
            <a:ext cx="1643062" cy="1220153"/>
          </a:xfrm>
          <a:prstGeom prst="line">
            <a:avLst/>
          </a:prstGeom>
          <a:ln cap="rnd" w="1905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21" id="21"/>
          <p:cNvSpPr/>
          <p:nvPr/>
        </p:nvSpPr>
        <p:spPr>
          <a:xfrm flipV="true">
            <a:off x="3725774" y="3481864"/>
            <a:ext cx="1509712" cy="115253"/>
          </a:xfrm>
          <a:prstGeom prst="line">
            <a:avLst/>
          </a:prstGeom>
          <a:ln cap="rnd" w="1905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22" id="22"/>
          <p:cNvSpPr/>
          <p:nvPr/>
        </p:nvSpPr>
        <p:spPr>
          <a:xfrm>
            <a:off x="3725774" y="3597116"/>
            <a:ext cx="1509712" cy="1089184"/>
          </a:xfrm>
          <a:prstGeom prst="line">
            <a:avLst/>
          </a:prstGeom>
          <a:ln cap="rnd" w="1905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23" id="23"/>
          <p:cNvSpPr/>
          <p:nvPr/>
        </p:nvSpPr>
        <p:spPr>
          <a:xfrm flipV="true">
            <a:off x="3704343" y="5686425"/>
            <a:ext cx="1664494" cy="1383982"/>
          </a:xfrm>
          <a:prstGeom prst="line">
            <a:avLst/>
          </a:prstGeom>
          <a:ln cap="rnd" w="1905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24" id="24"/>
          <p:cNvSpPr/>
          <p:nvPr/>
        </p:nvSpPr>
        <p:spPr>
          <a:xfrm>
            <a:off x="3725774" y="7051834"/>
            <a:ext cx="1643062" cy="5715"/>
          </a:xfrm>
          <a:prstGeom prst="line">
            <a:avLst/>
          </a:prstGeom>
          <a:ln cap="rnd" w="1905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25" id="25"/>
          <p:cNvSpPr/>
          <p:nvPr/>
        </p:nvSpPr>
        <p:spPr>
          <a:xfrm>
            <a:off x="3725774" y="7051834"/>
            <a:ext cx="1643062" cy="1406020"/>
          </a:xfrm>
          <a:prstGeom prst="line">
            <a:avLst/>
          </a:prstGeom>
          <a:ln cap="rnd" w="1905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26" id="26"/>
          <p:cNvSpPr txBox="true"/>
          <p:nvPr/>
        </p:nvSpPr>
        <p:spPr>
          <a:xfrm rot="0">
            <a:off x="9968224" y="928052"/>
            <a:ext cx="8100298" cy="904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DejaVu Serif Bold"/>
              </a:rPr>
              <a:t>1.2 Mục đích, yêu cầu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4018373" y="9593124"/>
            <a:ext cx="3560862" cy="483999"/>
          </a:xfrm>
          <a:prstGeom prst="rect">
            <a:avLst/>
          </a:prstGeom>
          <a:solidFill>
            <a:srgbClr val="F24300"/>
          </a:solidFill>
        </p:spPr>
      </p:sp>
      <p:sp>
        <p:nvSpPr>
          <p:cNvPr name="AutoShape 3" id="3"/>
          <p:cNvSpPr/>
          <p:nvPr/>
        </p:nvSpPr>
        <p:spPr>
          <a:xfrm rot="60049">
            <a:off x="15855691" y="710912"/>
            <a:ext cx="2453927" cy="0"/>
          </a:xfrm>
          <a:prstGeom prst="line">
            <a:avLst/>
          </a:prstGeom>
          <a:ln cap="rnd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249359" y="466074"/>
            <a:ext cx="3516876" cy="431386"/>
            <a:chOff x="0" y="0"/>
            <a:chExt cx="4689168" cy="57518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64724" cy="575182"/>
            </a:xfrm>
            <a:custGeom>
              <a:avLst/>
              <a:gdLst/>
              <a:ahLst/>
              <a:cxnLst/>
              <a:rect r="r" b="b" t="t" l="l"/>
              <a:pathLst>
                <a:path h="575182" w="564724">
                  <a:moveTo>
                    <a:pt x="0" y="0"/>
                  </a:moveTo>
                  <a:lnTo>
                    <a:pt x="564724" y="0"/>
                  </a:lnTo>
                  <a:lnTo>
                    <a:pt x="564724" y="575182"/>
                  </a:lnTo>
                  <a:lnTo>
                    <a:pt x="0" y="57518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6" id="6"/>
            <p:cNvSpPr txBox="true"/>
            <p:nvPr/>
          </p:nvSpPr>
          <p:spPr>
            <a:xfrm rot="0">
              <a:off x="1102795" y="78041"/>
              <a:ext cx="3586372" cy="4191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520"/>
                </a:lnSpc>
                <a:spcBef>
                  <a:spcPct val="0"/>
                </a:spcBef>
              </a:pPr>
              <a:r>
                <a:rPr lang="en-US" sz="2100">
                  <a:solidFill>
                    <a:srgbClr val="000000"/>
                  </a:solidFill>
                  <a:latin typeface="Muli"/>
                </a:rPr>
                <a:t> </a:t>
              </a:r>
              <a:r>
                <a:rPr lang="en-US" sz="2100">
                  <a:solidFill>
                    <a:srgbClr val="000000"/>
                  </a:solidFill>
                  <a:latin typeface="Muli"/>
                </a:rPr>
                <a:t>Xử lý ảnh số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3765875" y="466074"/>
            <a:ext cx="1909157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59"/>
              </a:lnSpc>
            </a:pPr>
            <a:r>
              <a:rPr lang="en-US" sz="3299" spc="30">
                <a:solidFill>
                  <a:srgbClr val="000000"/>
                </a:solidFill>
                <a:latin typeface="TT Rounds Condensed"/>
              </a:rPr>
              <a:t>Nhóm 6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49359" y="1390090"/>
            <a:ext cx="9177933" cy="802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80"/>
              </a:lnSpc>
            </a:pPr>
            <a:r>
              <a:rPr lang="en-US" sz="4700">
                <a:solidFill>
                  <a:srgbClr val="000000"/>
                </a:solidFill>
                <a:latin typeface="DejaVu Serif Bold"/>
              </a:rPr>
              <a:t>1.3 Các giai đoạn thực hiện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028700" y="2773755"/>
            <a:ext cx="557212" cy="5848350"/>
            <a:chOff x="0" y="0"/>
            <a:chExt cx="742950" cy="7797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76200" y="76200"/>
              <a:ext cx="590550" cy="7645400"/>
            </a:xfrm>
            <a:custGeom>
              <a:avLst/>
              <a:gdLst/>
              <a:ahLst/>
              <a:cxnLst/>
              <a:rect r="r" b="b" t="t" l="l"/>
              <a:pathLst>
                <a:path h="7645400" w="590550">
                  <a:moveTo>
                    <a:pt x="0" y="364236"/>
                  </a:moveTo>
                  <a:cubicBezTo>
                    <a:pt x="0" y="163068"/>
                    <a:pt x="132207" y="0"/>
                    <a:pt x="295275" y="0"/>
                  </a:cubicBezTo>
                  <a:cubicBezTo>
                    <a:pt x="458343" y="0"/>
                    <a:pt x="590550" y="163068"/>
                    <a:pt x="590550" y="364236"/>
                  </a:cubicBezTo>
                  <a:lnTo>
                    <a:pt x="590550" y="7281164"/>
                  </a:lnTo>
                  <a:cubicBezTo>
                    <a:pt x="590550" y="7482332"/>
                    <a:pt x="458343" y="7645400"/>
                    <a:pt x="295275" y="7645400"/>
                  </a:cubicBezTo>
                  <a:cubicBezTo>
                    <a:pt x="132207" y="7645400"/>
                    <a:pt x="0" y="7482332"/>
                    <a:pt x="0" y="7281164"/>
                  </a:cubicBezTo>
                  <a:close/>
                </a:path>
              </a:pathLst>
            </a:custGeom>
            <a:solidFill>
              <a:srgbClr val="FDAE33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742950" cy="7797800"/>
            </a:xfrm>
            <a:custGeom>
              <a:avLst/>
              <a:gdLst/>
              <a:ahLst/>
              <a:cxnLst/>
              <a:rect r="r" b="b" t="t" l="l"/>
              <a:pathLst>
                <a:path h="7797800" w="742950">
                  <a:moveTo>
                    <a:pt x="0" y="440436"/>
                  </a:moveTo>
                  <a:cubicBezTo>
                    <a:pt x="0" y="212852"/>
                    <a:pt x="152146" y="0"/>
                    <a:pt x="371475" y="0"/>
                  </a:cubicBezTo>
                  <a:cubicBezTo>
                    <a:pt x="394589" y="0"/>
                    <a:pt x="416560" y="10541"/>
                    <a:pt x="431038" y="28575"/>
                  </a:cubicBezTo>
                  <a:lnTo>
                    <a:pt x="371475" y="76200"/>
                  </a:lnTo>
                  <a:lnTo>
                    <a:pt x="371475" y="0"/>
                  </a:lnTo>
                  <a:lnTo>
                    <a:pt x="371475" y="76200"/>
                  </a:lnTo>
                  <a:lnTo>
                    <a:pt x="371475" y="0"/>
                  </a:lnTo>
                  <a:cubicBezTo>
                    <a:pt x="590804" y="0"/>
                    <a:pt x="742950" y="212852"/>
                    <a:pt x="742950" y="440436"/>
                  </a:cubicBezTo>
                  <a:lnTo>
                    <a:pt x="742950" y="7357364"/>
                  </a:lnTo>
                  <a:lnTo>
                    <a:pt x="666750" y="7357364"/>
                  </a:lnTo>
                  <a:lnTo>
                    <a:pt x="742950" y="7357364"/>
                  </a:lnTo>
                  <a:cubicBezTo>
                    <a:pt x="742950" y="7584948"/>
                    <a:pt x="590804" y="7797800"/>
                    <a:pt x="371475" y="7797800"/>
                  </a:cubicBezTo>
                  <a:lnTo>
                    <a:pt x="371475" y="7721600"/>
                  </a:lnTo>
                  <a:lnTo>
                    <a:pt x="371475" y="7645400"/>
                  </a:lnTo>
                  <a:lnTo>
                    <a:pt x="371475" y="7721600"/>
                  </a:lnTo>
                  <a:lnTo>
                    <a:pt x="371475" y="7797800"/>
                  </a:lnTo>
                  <a:cubicBezTo>
                    <a:pt x="152146" y="7797800"/>
                    <a:pt x="0" y="7584948"/>
                    <a:pt x="0" y="7357364"/>
                  </a:cubicBezTo>
                  <a:lnTo>
                    <a:pt x="0" y="440436"/>
                  </a:lnTo>
                  <a:lnTo>
                    <a:pt x="76200" y="440436"/>
                  </a:lnTo>
                  <a:lnTo>
                    <a:pt x="0" y="440436"/>
                  </a:lnTo>
                  <a:moveTo>
                    <a:pt x="152400" y="440436"/>
                  </a:moveTo>
                  <a:lnTo>
                    <a:pt x="152400" y="7357364"/>
                  </a:lnTo>
                  <a:lnTo>
                    <a:pt x="76200" y="7357364"/>
                  </a:lnTo>
                  <a:lnTo>
                    <a:pt x="152400" y="7357364"/>
                  </a:lnTo>
                  <a:cubicBezTo>
                    <a:pt x="152400" y="7532116"/>
                    <a:pt x="264668" y="7645400"/>
                    <a:pt x="371475" y="7645400"/>
                  </a:cubicBezTo>
                  <a:cubicBezTo>
                    <a:pt x="413512" y="7645400"/>
                    <a:pt x="447675" y="7679563"/>
                    <a:pt x="447675" y="7721600"/>
                  </a:cubicBezTo>
                  <a:cubicBezTo>
                    <a:pt x="447675" y="7763637"/>
                    <a:pt x="413512" y="7797800"/>
                    <a:pt x="371475" y="7797800"/>
                  </a:cubicBezTo>
                  <a:cubicBezTo>
                    <a:pt x="329438" y="7797800"/>
                    <a:pt x="295275" y="7763637"/>
                    <a:pt x="295275" y="7721600"/>
                  </a:cubicBezTo>
                  <a:cubicBezTo>
                    <a:pt x="295275" y="7679563"/>
                    <a:pt x="329438" y="7645400"/>
                    <a:pt x="371475" y="7645400"/>
                  </a:cubicBezTo>
                  <a:cubicBezTo>
                    <a:pt x="478282" y="7645400"/>
                    <a:pt x="590550" y="7532116"/>
                    <a:pt x="590550" y="7357364"/>
                  </a:cubicBezTo>
                  <a:lnTo>
                    <a:pt x="590550" y="440436"/>
                  </a:lnTo>
                  <a:lnTo>
                    <a:pt x="666750" y="440436"/>
                  </a:lnTo>
                  <a:lnTo>
                    <a:pt x="590550" y="440436"/>
                  </a:lnTo>
                  <a:cubicBezTo>
                    <a:pt x="590550" y="265684"/>
                    <a:pt x="478282" y="152400"/>
                    <a:pt x="371475" y="152400"/>
                  </a:cubicBezTo>
                  <a:cubicBezTo>
                    <a:pt x="348361" y="152400"/>
                    <a:pt x="326390" y="141859"/>
                    <a:pt x="311912" y="123825"/>
                  </a:cubicBezTo>
                  <a:lnTo>
                    <a:pt x="371475" y="76200"/>
                  </a:lnTo>
                  <a:lnTo>
                    <a:pt x="371475" y="152400"/>
                  </a:lnTo>
                  <a:cubicBezTo>
                    <a:pt x="264668" y="152400"/>
                    <a:pt x="152400" y="265684"/>
                    <a:pt x="152400" y="440436"/>
                  </a:cubicBezTo>
                  <a:close/>
                </a:path>
              </a:pathLst>
            </a:custGeom>
            <a:solidFill>
              <a:srgbClr val="E2F0D9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865947" y="4294897"/>
            <a:ext cx="11397615" cy="1063942"/>
            <a:chOff x="0" y="0"/>
            <a:chExt cx="15196820" cy="141859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5196820" cy="1418590"/>
            </a:xfrm>
            <a:custGeom>
              <a:avLst/>
              <a:gdLst/>
              <a:ahLst/>
              <a:cxnLst/>
              <a:rect r="r" b="b" t="t" l="l"/>
              <a:pathLst>
                <a:path h="1418590" w="15196820">
                  <a:moveTo>
                    <a:pt x="15196820" y="0"/>
                  </a:moveTo>
                  <a:lnTo>
                    <a:pt x="0" y="40640"/>
                  </a:lnTo>
                  <a:lnTo>
                    <a:pt x="0" y="1377950"/>
                  </a:lnTo>
                  <a:lnTo>
                    <a:pt x="13911835" y="1418590"/>
                  </a:lnTo>
                  <a:lnTo>
                    <a:pt x="15196820" y="0"/>
                  </a:lnTo>
                  <a:close/>
                </a:path>
              </a:pathLst>
            </a:custGeom>
            <a:solidFill>
              <a:srgbClr val="FDAE33"/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1432239" y="4591044"/>
            <a:ext cx="574835" cy="576995"/>
            <a:chOff x="0" y="0"/>
            <a:chExt cx="766446" cy="769326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766445" cy="769366"/>
            </a:xfrm>
            <a:custGeom>
              <a:avLst/>
              <a:gdLst/>
              <a:ahLst/>
              <a:cxnLst/>
              <a:rect r="r" b="b" t="t" l="l"/>
              <a:pathLst>
                <a:path h="769366" w="766445">
                  <a:moveTo>
                    <a:pt x="0" y="384683"/>
                  </a:moveTo>
                  <a:cubicBezTo>
                    <a:pt x="0" y="172212"/>
                    <a:pt x="171577" y="0"/>
                    <a:pt x="383286" y="0"/>
                  </a:cubicBezTo>
                  <a:cubicBezTo>
                    <a:pt x="594995" y="0"/>
                    <a:pt x="766445" y="172212"/>
                    <a:pt x="766445" y="384683"/>
                  </a:cubicBezTo>
                  <a:cubicBezTo>
                    <a:pt x="766445" y="597154"/>
                    <a:pt x="594868" y="769366"/>
                    <a:pt x="383286" y="769366"/>
                  </a:cubicBezTo>
                  <a:cubicBezTo>
                    <a:pt x="171704" y="769366"/>
                    <a:pt x="0" y="597154"/>
                    <a:pt x="0" y="384683"/>
                  </a:cubicBezTo>
                  <a:close/>
                </a:path>
              </a:pathLst>
            </a:custGeom>
            <a:solidFill>
              <a:srgbClr val="FDAE33"/>
            </a:solid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2333625" y="4475872"/>
            <a:ext cx="7923847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>
                <a:solidFill>
                  <a:srgbClr val="FFFFFF"/>
                </a:solidFill>
                <a:latin typeface="Arial Bold"/>
              </a:rPr>
              <a:t>Giai đoạn 2: Xây dựng ứng dụng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1865948" y="5662687"/>
            <a:ext cx="10218420" cy="1063943"/>
            <a:chOff x="0" y="0"/>
            <a:chExt cx="13624560" cy="141859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3624561" cy="1418590"/>
            </a:xfrm>
            <a:custGeom>
              <a:avLst/>
              <a:gdLst/>
              <a:ahLst/>
              <a:cxnLst/>
              <a:rect r="r" b="b" t="t" l="l"/>
              <a:pathLst>
                <a:path h="1418590" w="13624561">
                  <a:moveTo>
                    <a:pt x="13624561" y="0"/>
                  </a:moveTo>
                  <a:lnTo>
                    <a:pt x="0" y="40640"/>
                  </a:lnTo>
                  <a:lnTo>
                    <a:pt x="0" y="1377950"/>
                  </a:lnTo>
                  <a:lnTo>
                    <a:pt x="12472543" y="1418590"/>
                  </a:lnTo>
                  <a:lnTo>
                    <a:pt x="13624561" y="0"/>
                  </a:lnTo>
                  <a:close/>
                </a:path>
              </a:pathLst>
            </a:custGeom>
            <a:solidFill>
              <a:srgbClr val="FDAE33"/>
            </a:solid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2333625" y="5672212"/>
            <a:ext cx="9117330" cy="98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>
                <a:solidFill>
                  <a:srgbClr val="FFFFFF"/>
                </a:solidFill>
                <a:latin typeface="Arial Bold"/>
              </a:rPr>
              <a:t>Giai đoạn 3: Tích hợp ứng dụng và mô hình đã xây dựng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1865947" y="7102867"/>
            <a:ext cx="9141143" cy="1063943"/>
            <a:chOff x="0" y="0"/>
            <a:chExt cx="12188190" cy="141859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2188190" cy="1418590"/>
            </a:xfrm>
            <a:custGeom>
              <a:avLst/>
              <a:gdLst/>
              <a:ahLst/>
              <a:cxnLst/>
              <a:rect r="r" b="b" t="t" l="l"/>
              <a:pathLst>
                <a:path h="1418590" w="12188190">
                  <a:moveTo>
                    <a:pt x="12188190" y="0"/>
                  </a:moveTo>
                  <a:lnTo>
                    <a:pt x="0" y="40640"/>
                  </a:lnTo>
                  <a:lnTo>
                    <a:pt x="0" y="1377950"/>
                  </a:lnTo>
                  <a:lnTo>
                    <a:pt x="11157585" y="1418590"/>
                  </a:lnTo>
                  <a:lnTo>
                    <a:pt x="12188190" y="0"/>
                  </a:lnTo>
                  <a:close/>
                </a:path>
              </a:pathLst>
            </a:custGeom>
            <a:solidFill>
              <a:srgbClr val="FDAE33"/>
            </a:solid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2333625" y="7283842"/>
            <a:ext cx="7035165" cy="666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>
                <a:solidFill>
                  <a:srgbClr val="FFFFFF"/>
                </a:solidFill>
                <a:latin typeface="Arial Bold"/>
              </a:rPr>
              <a:t>Giai đoạn 4: Tiến hành thực nghiệm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1865947" y="2976637"/>
            <a:ext cx="12608243" cy="1063942"/>
            <a:chOff x="0" y="0"/>
            <a:chExt cx="16810990" cy="141859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6810989" cy="1418590"/>
            </a:xfrm>
            <a:custGeom>
              <a:avLst/>
              <a:gdLst/>
              <a:ahLst/>
              <a:cxnLst/>
              <a:rect r="r" b="b" t="t" l="l"/>
              <a:pathLst>
                <a:path h="1418590" w="16810989">
                  <a:moveTo>
                    <a:pt x="16810989" y="0"/>
                  </a:moveTo>
                  <a:lnTo>
                    <a:pt x="0" y="40640"/>
                  </a:lnTo>
                  <a:lnTo>
                    <a:pt x="0" y="1377950"/>
                  </a:lnTo>
                  <a:lnTo>
                    <a:pt x="15389479" y="1418590"/>
                  </a:lnTo>
                  <a:lnTo>
                    <a:pt x="16810989" y="0"/>
                  </a:lnTo>
                  <a:close/>
                </a:path>
              </a:pathLst>
            </a:custGeom>
            <a:solidFill>
              <a:srgbClr val="FDAE33"/>
            </a:solidFill>
          </p:spPr>
        </p:sp>
      </p:grpSp>
      <p:sp>
        <p:nvSpPr>
          <p:cNvPr name="TextBox 25" id="25"/>
          <p:cNvSpPr txBox="true"/>
          <p:nvPr/>
        </p:nvSpPr>
        <p:spPr>
          <a:xfrm rot="0">
            <a:off x="2333625" y="3024262"/>
            <a:ext cx="11071860" cy="98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>
                <a:solidFill>
                  <a:srgbClr val="FFFFFF"/>
                </a:solidFill>
                <a:latin typeface="Arial Bold"/>
              </a:rPr>
              <a:t>Giai đoạn 1: Xây dựng mô hình để nhận diện , xác định khuôn mặt</a:t>
            </a:r>
          </a:p>
        </p:txBody>
      </p:sp>
      <p:grpSp>
        <p:nvGrpSpPr>
          <p:cNvPr name="Group 26" id="26"/>
          <p:cNvGrpSpPr/>
          <p:nvPr/>
        </p:nvGrpSpPr>
        <p:grpSpPr>
          <a:xfrm rot="0">
            <a:off x="1465576" y="5930259"/>
            <a:ext cx="574835" cy="576995"/>
            <a:chOff x="0" y="0"/>
            <a:chExt cx="766446" cy="769326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766445" cy="769366"/>
            </a:xfrm>
            <a:custGeom>
              <a:avLst/>
              <a:gdLst/>
              <a:ahLst/>
              <a:cxnLst/>
              <a:rect r="r" b="b" t="t" l="l"/>
              <a:pathLst>
                <a:path h="769366" w="766445">
                  <a:moveTo>
                    <a:pt x="0" y="384683"/>
                  </a:moveTo>
                  <a:cubicBezTo>
                    <a:pt x="0" y="172212"/>
                    <a:pt x="171577" y="0"/>
                    <a:pt x="383286" y="0"/>
                  </a:cubicBezTo>
                  <a:cubicBezTo>
                    <a:pt x="594995" y="0"/>
                    <a:pt x="766445" y="172212"/>
                    <a:pt x="766445" y="384683"/>
                  </a:cubicBezTo>
                  <a:cubicBezTo>
                    <a:pt x="766445" y="597154"/>
                    <a:pt x="594868" y="769366"/>
                    <a:pt x="383286" y="769366"/>
                  </a:cubicBezTo>
                  <a:cubicBezTo>
                    <a:pt x="171704" y="769366"/>
                    <a:pt x="0" y="597154"/>
                    <a:pt x="0" y="384683"/>
                  </a:cubicBezTo>
                  <a:close/>
                </a:path>
              </a:pathLst>
            </a:custGeom>
            <a:solidFill>
              <a:srgbClr val="FDAE33"/>
            </a:solidFill>
          </p:spPr>
        </p:sp>
      </p:grpSp>
      <p:grpSp>
        <p:nvGrpSpPr>
          <p:cNvPr name="Group 28" id="28"/>
          <p:cNvGrpSpPr/>
          <p:nvPr/>
        </p:nvGrpSpPr>
        <p:grpSpPr>
          <a:xfrm rot="0">
            <a:off x="1432239" y="7270426"/>
            <a:ext cx="574835" cy="576994"/>
            <a:chOff x="0" y="0"/>
            <a:chExt cx="766446" cy="769326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766445" cy="769366"/>
            </a:xfrm>
            <a:custGeom>
              <a:avLst/>
              <a:gdLst/>
              <a:ahLst/>
              <a:cxnLst/>
              <a:rect r="r" b="b" t="t" l="l"/>
              <a:pathLst>
                <a:path h="769366" w="766445">
                  <a:moveTo>
                    <a:pt x="0" y="384683"/>
                  </a:moveTo>
                  <a:cubicBezTo>
                    <a:pt x="0" y="172212"/>
                    <a:pt x="171577" y="0"/>
                    <a:pt x="383286" y="0"/>
                  </a:cubicBezTo>
                  <a:cubicBezTo>
                    <a:pt x="594995" y="0"/>
                    <a:pt x="766445" y="172212"/>
                    <a:pt x="766445" y="384683"/>
                  </a:cubicBezTo>
                  <a:cubicBezTo>
                    <a:pt x="766445" y="597154"/>
                    <a:pt x="594868" y="769366"/>
                    <a:pt x="383286" y="769366"/>
                  </a:cubicBezTo>
                  <a:cubicBezTo>
                    <a:pt x="171704" y="769366"/>
                    <a:pt x="0" y="597154"/>
                    <a:pt x="0" y="384683"/>
                  </a:cubicBezTo>
                  <a:close/>
                </a:path>
              </a:pathLst>
            </a:custGeom>
            <a:solidFill>
              <a:srgbClr val="FDAE33"/>
            </a:solidFill>
          </p:spPr>
        </p:sp>
      </p:grpSp>
      <p:grpSp>
        <p:nvGrpSpPr>
          <p:cNvPr name="Group 30" id="30"/>
          <p:cNvGrpSpPr/>
          <p:nvPr/>
        </p:nvGrpSpPr>
        <p:grpSpPr>
          <a:xfrm rot="0">
            <a:off x="1465576" y="3269926"/>
            <a:ext cx="574835" cy="576995"/>
            <a:chOff x="0" y="0"/>
            <a:chExt cx="766446" cy="769326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766445" cy="769366"/>
            </a:xfrm>
            <a:custGeom>
              <a:avLst/>
              <a:gdLst/>
              <a:ahLst/>
              <a:cxnLst/>
              <a:rect r="r" b="b" t="t" l="l"/>
              <a:pathLst>
                <a:path h="769366" w="766445">
                  <a:moveTo>
                    <a:pt x="0" y="384683"/>
                  </a:moveTo>
                  <a:cubicBezTo>
                    <a:pt x="0" y="172212"/>
                    <a:pt x="171577" y="0"/>
                    <a:pt x="383286" y="0"/>
                  </a:cubicBezTo>
                  <a:cubicBezTo>
                    <a:pt x="594995" y="0"/>
                    <a:pt x="766445" y="172212"/>
                    <a:pt x="766445" y="384683"/>
                  </a:cubicBezTo>
                  <a:cubicBezTo>
                    <a:pt x="766445" y="597154"/>
                    <a:pt x="594868" y="769366"/>
                    <a:pt x="383286" y="769366"/>
                  </a:cubicBezTo>
                  <a:cubicBezTo>
                    <a:pt x="171704" y="769366"/>
                    <a:pt x="0" y="597154"/>
                    <a:pt x="0" y="384683"/>
                  </a:cubicBezTo>
                  <a:close/>
                </a:path>
              </a:pathLst>
            </a:custGeom>
            <a:solidFill>
              <a:srgbClr val="FDAE33"/>
            </a:solidFill>
          </p:spPr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598767" y="1028700"/>
            <a:ext cx="14026196" cy="11628992"/>
          </a:xfrm>
          <a:custGeom>
            <a:avLst/>
            <a:gdLst/>
            <a:ahLst/>
            <a:cxnLst/>
            <a:rect r="r" b="b" t="t" l="l"/>
            <a:pathLst>
              <a:path h="11628992" w="14026196">
                <a:moveTo>
                  <a:pt x="0" y="0"/>
                </a:moveTo>
                <a:lnTo>
                  <a:pt x="14026197" y="0"/>
                </a:lnTo>
                <a:lnTo>
                  <a:pt x="14026197" y="11628992"/>
                </a:lnTo>
                <a:lnTo>
                  <a:pt x="0" y="116289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rot="0">
            <a:off x="13698438" y="8774301"/>
            <a:ext cx="3560862" cy="483999"/>
          </a:xfrm>
          <a:prstGeom prst="rect">
            <a:avLst/>
          </a:prstGeom>
          <a:solidFill>
            <a:srgbClr val="F24300"/>
          </a:solidFill>
        </p:spPr>
      </p:sp>
      <p:sp>
        <p:nvSpPr>
          <p:cNvPr name="TextBox 4" id="4"/>
          <p:cNvSpPr txBox="true"/>
          <p:nvPr/>
        </p:nvSpPr>
        <p:spPr>
          <a:xfrm rot="0">
            <a:off x="2598767" y="3892854"/>
            <a:ext cx="2295809" cy="2466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7280"/>
              </a:lnSpc>
            </a:pPr>
            <a:r>
              <a:rPr lang="en-US" sz="14400">
                <a:solidFill>
                  <a:srgbClr val="000000"/>
                </a:solidFill>
                <a:latin typeface="Times New Roman Bold"/>
              </a:rPr>
              <a:t>II.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894577" y="4488180"/>
            <a:ext cx="8243479" cy="1238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20"/>
              </a:lnSpc>
            </a:pPr>
            <a:r>
              <a:rPr lang="en-US" sz="8100" spc="75">
                <a:solidFill>
                  <a:srgbClr val="000000"/>
                </a:solidFill>
                <a:latin typeface="TT Rounds Condensed Bold"/>
              </a:rPr>
              <a:t>Cơ sở lý thuyết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028700" y="1127332"/>
            <a:ext cx="3516876" cy="431386"/>
            <a:chOff x="0" y="0"/>
            <a:chExt cx="4689168" cy="57518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64724" cy="575182"/>
            </a:xfrm>
            <a:custGeom>
              <a:avLst/>
              <a:gdLst/>
              <a:ahLst/>
              <a:cxnLst/>
              <a:rect r="r" b="b" t="t" l="l"/>
              <a:pathLst>
                <a:path h="575182" w="564724">
                  <a:moveTo>
                    <a:pt x="0" y="0"/>
                  </a:moveTo>
                  <a:lnTo>
                    <a:pt x="564724" y="0"/>
                  </a:lnTo>
                  <a:lnTo>
                    <a:pt x="564724" y="575182"/>
                  </a:lnTo>
                  <a:lnTo>
                    <a:pt x="0" y="57518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8" id="8"/>
            <p:cNvSpPr txBox="true"/>
            <p:nvPr/>
          </p:nvSpPr>
          <p:spPr>
            <a:xfrm rot="0">
              <a:off x="1102795" y="78041"/>
              <a:ext cx="3586372" cy="4191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520"/>
                </a:lnSpc>
                <a:spcBef>
                  <a:spcPct val="0"/>
                </a:spcBef>
              </a:pPr>
              <a:r>
                <a:rPr lang="en-US" sz="2100">
                  <a:solidFill>
                    <a:srgbClr val="000000"/>
                  </a:solidFill>
                  <a:latin typeface="Muli"/>
                </a:rPr>
                <a:t> </a:t>
              </a:r>
              <a:r>
                <a:rPr lang="en-US" sz="2100">
                  <a:solidFill>
                    <a:srgbClr val="000000"/>
                  </a:solidFill>
                  <a:latin typeface="Muli"/>
                </a:rPr>
                <a:t>Xử lý ảnh số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DAGAg6QUWUw</dc:identifier>
  <dcterms:modified xsi:type="dcterms:W3CDTF">2011-08-01T06:04:30Z</dcterms:modified>
  <cp:revision>1</cp:revision>
  <dc:title>XLAS Project Proposal</dc:title>
</cp:coreProperties>
</file>

<file path=docProps/thumbnail.jpeg>
</file>